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1"/>
  </p:notesMasterIdLst>
  <p:sldIdLst>
    <p:sldId id="355" r:id="rId2"/>
    <p:sldId id="751" r:id="rId3"/>
    <p:sldId id="729" r:id="rId4"/>
    <p:sldId id="363" r:id="rId5"/>
    <p:sldId id="752" r:id="rId6"/>
    <p:sldId id="733" r:id="rId7"/>
    <p:sldId id="737" r:id="rId8"/>
    <p:sldId id="739" r:id="rId9"/>
    <p:sldId id="740" r:id="rId10"/>
    <p:sldId id="741" r:id="rId11"/>
    <p:sldId id="742" r:id="rId12"/>
    <p:sldId id="743" r:id="rId13"/>
    <p:sldId id="738" r:id="rId14"/>
    <p:sldId id="387" r:id="rId15"/>
    <p:sldId id="753" r:id="rId16"/>
    <p:sldId id="717" r:id="rId17"/>
    <p:sldId id="731" r:id="rId18"/>
    <p:sldId id="342" r:id="rId19"/>
    <p:sldId id="715" r:id="rId20"/>
    <p:sldId id="716" r:id="rId21"/>
    <p:sldId id="721" r:id="rId22"/>
    <p:sldId id="720" r:id="rId23"/>
    <p:sldId id="332" r:id="rId24"/>
    <p:sldId id="297" r:id="rId25"/>
    <p:sldId id="293" r:id="rId26"/>
    <p:sldId id="734" r:id="rId27"/>
    <p:sldId id="324" r:id="rId28"/>
    <p:sldId id="727" r:id="rId29"/>
    <p:sldId id="754" r:id="rId30"/>
    <p:sldId id="366" r:id="rId31"/>
    <p:sldId id="755" r:id="rId32"/>
    <p:sldId id="311" r:id="rId33"/>
    <p:sldId id="744" r:id="rId34"/>
    <p:sldId id="723" r:id="rId35"/>
    <p:sldId id="290" r:id="rId36"/>
    <p:sldId id="256" r:id="rId37"/>
    <p:sldId id="746" r:id="rId38"/>
    <p:sldId id="749" r:id="rId39"/>
    <p:sldId id="750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787"/>
    <p:restoredTop sz="95964"/>
  </p:normalViewPr>
  <p:slideViewPr>
    <p:cSldViewPr snapToGrid="0" snapToObjects="1">
      <p:cViewPr varScale="1">
        <p:scale>
          <a:sx n="112" d="100"/>
          <a:sy n="112" d="100"/>
        </p:scale>
        <p:origin x="87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ED648C-D522-E446-B263-F7613E315E6B}" type="datetimeFigureOut">
              <a:rPr lang="en-US" smtClean="0"/>
              <a:t>12/15/23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94F8E1-D078-1143-9A1A-657540FB87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4638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2344-81DD-F544-997F-603F70A028C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2232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2344-81DD-F544-997F-603F70A028C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42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2344-81DD-F544-997F-603F70A028C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9046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531E1B-3D18-1F4F-AADF-FB00454DEB05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731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2344-81DD-F544-997F-603F70A028C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3149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2344-81DD-F544-997F-603F70A028C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0792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2344-81DD-F544-997F-603F70A028C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1264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2344-81DD-F544-997F-603F70A028C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581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2344-81DD-F544-997F-603F70A028C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7252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2344-81DD-F544-997F-603F70A028C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12861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2344-81DD-F544-997F-603F70A028C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3694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2344-81DD-F544-997F-603F70A028C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4363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788E28-05EB-634D-B6E7-E4FC02755F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FF0512-CC4B-754A-9E36-E42860C697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FF7F6B-79E2-C443-89E6-27BC195530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00722-873C-0E49-BC0B-6841F0ED0D60}" type="datetimeFigureOut">
              <a:rPr lang="en-US" smtClean="0"/>
              <a:t>12/15/23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8E0440-E6DD-654C-90A7-FDCBDA6297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5D3D4F-FF1C-8E40-A5A7-5077DB017C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17C59-9C12-204D-BECD-5F9B97D01C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5317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9EB12E-D443-1B43-82C5-2D2143614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907098-BF71-934D-A385-A1B4F99B56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338283-BAD0-7646-A07B-6561B87146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00722-873C-0E49-BC0B-6841F0ED0D60}" type="datetimeFigureOut">
              <a:rPr lang="en-US" smtClean="0"/>
              <a:t>12/15/23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1452D7-2A52-E74E-A31B-2803E8FA46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399D3D-7FA2-5A42-BEF5-ED1692F2CD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17C59-9C12-204D-BECD-5F9B97D01C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7863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6520557-F9CF-544D-88F2-3F8758E6BE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2BA0D8-CDA9-A046-B642-F4D8893EBC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DCE987-7800-4D43-B0BC-28E9EC98AA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00722-873C-0E49-BC0B-6841F0ED0D60}" type="datetimeFigureOut">
              <a:rPr lang="en-US" smtClean="0"/>
              <a:t>12/15/23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92C3FC-F910-8344-9D50-5E7F4D7CB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5313F8-12B3-154F-95EA-3EC02290AD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17C59-9C12-204D-BECD-5F9B97D01C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3781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3830B-F095-BE4E-908B-6665DB1E1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7AD960-8A50-D74E-996A-F9499775D7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1A99BB-0965-3B4A-9A83-3AE6057B80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00722-873C-0E49-BC0B-6841F0ED0D60}" type="datetimeFigureOut">
              <a:rPr lang="en-US" smtClean="0"/>
              <a:t>12/15/23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1AFF93-3EF1-FF40-A3D7-E7FA326A0B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6878A3-CF0D-6841-B43D-7A6EADC889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17C59-9C12-204D-BECD-5F9B97D01C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3547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A450E8-50BB-B84F-9DB1-BDAC1C7252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0396A4-FBC8-2F4A-86FC-F68B6A6250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02A087-FBE8-7D48-91AC-5EF386CD30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00722-873C-0E49-BC0B-6841F0ED0D60}" type="datetimeFigureOut">
              <a:rPr lang="en-US" smtClean="0"/>
              <a:t>12/15/23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CDFE11-9082-2F4D-A728-5912BA8E2E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089AB8-774C-F64F-B1D3-9954A639E7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17C59-9C12-204D-BECD-5F9B97D01C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4514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2F91D-6478-3044-8505-97D4C5D1A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841E39-FB5E-D142-BCCE-94B5021FFA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249021-DFAE-654F-B334-0C9670BCC2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6CFEAE-23AC-B046-9DA7-F49E2662C6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00722-873C-0E49-BC0B-6841F0ED0D60}" type="datetimeFigureOut">
              <a:rPr lang="en-US" smtClean="0"/>
              <a:t>12/15/23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97C5D2-148E-8F41-8C24-0166D55BED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9C4854-2F10-754F-A8E3-9F41F0F55B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17C59-9C12-204D-BECD-5F9B97D01C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8260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7692C-45BE-A644-9DF7-F043F06074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023514-DFE6-1A49-9B30-74AEDAE0FC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FBBCB6-6D51-CC43-B3F7-7B7FF77310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1ECC671-DD98-154C-A495-F6D97598E5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B524BB7-5236-464A-B2A4-9891E8F345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F36FAE9-EA9B-C94D-89CF-49FE1D8478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00722-873C-0E49-BC0B-6841F0ED0D60}" type="datetimeFigureOut">
              <a:rPr lang="en-US" smtClean="0"/>
              <a:t>12/15/23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CE3898-DE8E-004F-91FD-E39EC14CC2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0A213A5-20AE-4E4E-B737-A21FD86F43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17C59-9C12-204D-BECD-5F9B97D01C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59871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A8E8D-B5AC-184C-8595-9691516A1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E0201C5-8463-1D48-8AE4-158785AF7F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00722-873C-0E49-BC0B-6841F0ED0D60}" type="datetimeFigureOut">
              <a:rPr lang="en-US" smtClean="0"/>
              <a:t>12/15/23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EB942E-4457-814D-968A-2620594FB6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186BFC-229B-3D41-B157-74F4D8ED67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17C59-9C12-204D-BECD-5F9B97D01C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1797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47C1E7A-6659-E04A-801D-05B63C2E12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00722-873C-0E49-BC0B-6841F0ED0D60}" type="datetimeFigureOut">
              <a:rPr lang="en-US" smtClean="0"/>
              <a:t>12/15/23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E2E59FE-A0A5-8347-B17D-59BAD96A64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0DDA1F-54B4-F246-A749-97C3F0078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17C59-9C12-204D-BECD-5F9B97D01C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8276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11835-32FC-2446-9BBD-514AE23FE7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F4A158-8421-F84E-A42E-6DE40ABBB1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1DAF95-4B54-944F-B3AC-2FEDB13930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A2AF4B-6443-5E4B-B43A-15F4B869BC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00722-873C-0E49-BC0B-6841F0ED0D60}" type="datetimeFigureOut">
              <a:rPr lang="en-US" smtClean="0"/>
              <a:t>12/15/23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3005FD-4479-7A4A-8661-E325EF6621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443680-2F00-8E46-9200-2CD256E93D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17C59-9C12-204D-BECD-5F9B97D01C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0888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E357D4-760E-A144-9A68-832F0968EC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A26AD51-2AF9-B640-A98D-EFB3AEF3727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D97674-CEC5-0A40-AA8B-C78E94CAA0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49DE8F-57EA-644E-8C17-BE5B99AC9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00722-873C-0E49-BC0B-6841F0ED0D60}" type="datetimeFigureOut">
              <a:rPr lang="en-US" smtClean="0"/>
              <a:t>12/15/23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2919E4-643F-CB45-A637-889CFB3710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23CE42-0164-F74B-8E31-02DE83650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17C59-9C12-204D-BECD-5F9B97D01C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5383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E54BB82-71B0-5E47-B43F-E62C88BF9A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627179-3ED3-7B4C-8F64-5832609955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503E0D-6A47-2741-8080-3B37A5D9A9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F00722-873C-0E49-BC0B-6841F0ED0D60}" type="datetimeFigureOut">
              <a:rPr lang="en-US" smtClean="0"/>
              <a:t>12/15/23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AD3F50-5B98-724C-A7C3-60F1C78C21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53EE31-7789-1D45-A0D7-FBB6A3E3FA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E17C59-9C12-204D-BECD-5F9B97D01C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4232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image" Target="../media/image3.png"/><Relationship Id="rId4" Type="http://schemas.openxmlformats.org/officeDocument/2006/relationships/image" Target="../media/image17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40.png"/><Relationship Id="rId4" Type="http://schemas.openxmlformats.org/officeDocument/2006/relationships/image" Target="../media/image23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4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4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1.png"/><Relationship Id="rId18" Type="http://schemas.openxmlformats.org/officeDocument/2006/relationships/image" Target="../media/image57.png"/><Relationship Id="rId3" Type="http://schemas.openxmlformats.org/officeDocument/2006/relationships/image" Target="../media/image51.png"/><Relationship Id="rId7" Type="http://schemas.openxmlformats.org/officeDocument/2006/relationships/image" Target="../media/image52.png"/><Relationship Id="rId17" Type="http://schemas.openxmlformats.org/officeDocument/2006/relationships/image" Target="../media/image56.png"/><Relationship Id="rId2" Type="http://schemas.openxmlformats.org/officeDocument/2006/relationships/image" Target="../media/image50.png"/><Relationship Id="rId16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0.png"/><Relationship Id="rId15" Type="http://schemas.openxmlformats.org/officeDocument/2006/relationships/image" Target="../media/image54.png"/><Relationship Id="rId9" Type="http://schemas.openxmlformats.org/officeDocument/2006/relationships/image" Target="../media/image53.png"/><Relationship Id="rId14" Type="http://schemas.openxmlformats.org/officeDocument/2006/relationships/image" Target="../media/image130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60.png"/><Relationship Id="rId7" Type="http://schemas.openxmlformats.org/officeDocument/2006/relationships/image" Target="../media/image620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5" Type="http://schemas.openxmlformats.org/officeDocument/2006/relationships/image" Target="../media/image600.png"/><Relationship Id="rId4" Type="http://schemas.openxmlformats.org/officeDocument/2006/relationships/image" Target="../media/image6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0.png"/><Relationship Id="rId7" Type="http://schemas.openxmlformats.org/officeDocument/2006/relationships/image" Target="../media/image620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5" Type="http://schemas.openxmlformats.org/officeDocument/2006/relationships/image" Target="../media/image600.png"/><Relationship Id="rId4" Type="http://schemas.openxmlformats.org/officeDocument/2006/relationships/image" Target="../media/image6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0.png"/><Relationship Id="rId7" Type="http://schemas.openxmlformats.org/officeDocument/2006/relationships/image" Target="../media/image620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0.png"/><Relationship Id="rId5" Type="http://schemas.openxmlformats.org/officeDocument/2006/relationships/image" Target="../media/image600.png"/><Relationship Id="rId4" Type="http://schemas.openxmlformats.org/officeDocument/2006/relationships/image" Target="../media/image6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0.png"/><Relationship Id="rId7" Type="http://schemas.openxmlformats.org/officeDocument/2006/relationships/image" Target="../media/image620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0.png"/><Relationship Id="rId5" Type="http://schemas.openxmlformats.org/officeDocument/2006/relationships/image" Target="../media/image600.png"/><Relationship Id="rId4" Type="http://schemas.openxmlformats.org/officeDocument/2006/relationships/image" Target="../media/image6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C4D51AB-942B-FC45-BC1E-A73EAE9C61BD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Summary of measurable quantities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4001C4-FA01-5BB6-D396-ADB89FF555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119" y="461665"/>
            <a:ext cx="10577443" cy="6228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9424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DFAADA7-2A5B-644C-825C-5E984319FF6B}"/>
              </a:ext>
            </a:extLst>
          </p:cNvPr>
          <p:cNvSpPr txBox="1"/>
          <p:nvPr/>
        </p:nvSpPr>
        <p:spPr>
          <a:xfrm>
            <a:off x="533401" y="1707624"/>
            <a:ext cx="3836671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Matching</a:t>
            </a:r>
            <a:r>
              <a:rPr lang="en-US" sz="2400" dirty="0"/>
              <a:t>:</a:t>
            </a:r>
          </a:p>
          <a:p>
            <a:pPr marL="457200" indent="-457200">
              <a:buFont typeface="+mj-lt"/>
              <a:buAutoNum type="alphaUcPeriod"/>
            </a:pPr>
            <a:r>
              <a:rPr lang="en-US" sz="2400" dirty="0"/>
              <a:t>1</a:t>
            </a:r>
            <a:r>
              <a:rPr lang="en-US" sz="2400" baseline="30000" dirty="0"/>
              <a:t>st</a:t>
            </a:r>
            <a:r>
              <a:rPr lang="en-US" sz="2400" dirty="0"/>
              <a:t> Law</a:t>
            </a:r>
          </a:p>
          <a:p>
            <a:pPr marL="457200" indent="-457200">
              <a:buFont typeface="+mj-lt"/>
              <a:buAutoNum type="alphaUcPeriod"/>
            </a:pPr>
            <a:r>
              <a:rPr lang="en-US" sz="2400" dirty="0"/>
              <a:t>2</a:t>
            </a:r>
            <a:r>
              <a:rPr lang="en-US" sz="2400" baseline="30000" dirty="0"/>
              <a:t>nd</a:t>
            </a:r>
            <a:r>
              <a:rPr lang="en-US" sz="2400" dirty="0"/>
              <a:t> Law</a:t>
            </a:r>
          </a:p>
          <a:p>
            <a:pPr marL="457200" indent="-457200">
              <a:buFont typeface="+mj-lt"/>
              <a:buAutoNum type="alphaUcPeriod"/>
            </a:pPr>
            <a:r>
              <a:rPr lang="en-US" sz="2400" dirty="0"/>
              <a:t>The Thermodynamic Definition of Entropy</a:t>
            </a:r>
          </a:p>
          <a:p>
            <a:pPr marL="457200" indent="-457200">
              <a:buFont typeface="+mj-lt"/>
              <a:buAutoNum type="alphaUcPeriod"/>
            </a:pPr>
            <a:r>
              <a:rPr lang="en-US" sz="2400" b="1" dirty="0"/>
              <a:t>A Maxwell relation</a:t>
            </a:r>
          </a:p>
          <a:p>
            <a:pPr marL="457200" indent="-457200">
              <a:buFont typeface="+mj-lt"/>
              <a:buAutoNum type="alphaUcPeriod"/>
            </a:pPr>
            <a:r>
              <a:rPr lang="en-US" sz="2400" dirty="0"/>
              <a:t>Non-PV work</a:t>
            </a:r>
          </a:p>
          <a:p>
            <a:pPr marL="457200" indent="-457200">
              <a:buFont typeface="+mj-lt"/>
              <a:buAutoNum type="alphaUcPeriod"/>
            </a:pPr>
            <a:r>
              <a:rPr lang="en-US" sz="2400" dirty="0"/>
              <a:t>PV work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CED8610-8F88-32FE-990F-4EC2765DE032}"/>
                  </a:ext>
                </a:extLst>
              </p:cNvPr>
              <p:cNvSpPr txBox="1"/>
              <p:nvPr/>
            </p:nvSpPr>
            <p:spPr>
              <a:xfrm>
                <a:off x="5234940" y="1536174"/>
                <a:ext cx="6423659" cy="35963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𝑛𝑅𝑇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𝑐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𝑑𝑐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400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𝑒𝑥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𝑑𝑉</m:t>
                    </m:r>
                  </m:oMath>
                </a14:m>
                <a:endParaRPr lang="en-US" sz="2400" b="0" dirty="0">
                  <a:solidFill>
                    <a:schemeClr val="tx1"/>
                  </a:solidFill>
                </a:endParaRP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b="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𝑑𝑈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𝑑𝑞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𝑑𝑤</m:t>
                    </m:r>
                  </m:oMath>
                </a14:m>
                <a:endParaRPr lang="en-US" sz="2400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𝑑𝑈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𝑇𝑑𝑆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𝑃𝑑𝑉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400" i="1" dirty="0">
                  <a:latin typeface="Cambria Math" panose="02040503050406030204" pitchFamily="18" charset="0"/>
                </a:endParaRP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b="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𝑑𝑆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sSub>
                      <m:sSubPr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𝑒𝑥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𝑑𝑉</m:t>
                    </m:r>
                  </m:oMath>
                </a14:m>
                <a:endParaRPr lang="en-US" sz="2400" dirty="0">
                  <a:solidFill>
                    <a:schemeClr val="tx1"/>
                  </a:solidFill>
                </a:endParaRP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𝑑𝑆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𝑟𝑒𝑣</m:t>
                            </m:r>
                          </m:sub>
                        </m:sSub>
                      </m:num>
                      <m:den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den>
                    </m:f>
                  </m:oMath>
                </a14:m>
                <a:endParaRPr lang="en-US" sz="2400" dirty="0">
                  <a:solidFill>
                    <a:schemeClr val="tx1"/>
                  </a:solidFill>
                </a:endParaRP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&lt;0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for spontaneous processes</a:t>
                </a:r>
                <a:endParaRPr lang="en-US" sz="2400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𝑆</m:t>
                                </m:r>
                              </m:num>
                              <m:den>
                                <m:r>
                                  <a:rPr lang="en-US" sz="2400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𝑉</m:t>
                                </m:r>
                              </m:den>
                            </m:f>
                          </m:e>
                        </m:d>
                      </m:e>
                      <m:sub>
                        <m:r>
                          <a:rPr lang="en-US" sz="24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𝑃</m:t>
                                </m:r>
                              </m:num>
                              <m:den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</m:t>
                                </m:r>
                              </m:den>
                            </m:f>
                          </m:e>
                        </m:d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sub>
                    </m:sSub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CED8610-8F88-32FE-990F-4EC2765DE0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4940" y="1536174"/>
                <a:ext cx="6423659" cy="3596369"/>
              </a:xfrm>
              <a:prstGeom prst="rect">
                <a:avLst/>
              </a:prstGeom>
              <a:blipFill>
                <a:blip r:embed="rId3"/>
                <a:stretch>
                  <a:fillRect l="-1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E1C7D91D-8596-48E8-85E6-4EAF6C3ED9DB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Across Weeks – </a:t>
            </a:r>
            <a:r>
              <a:rPr lang="en-US" sz="2400" b="1" dirty="0" err="1"/>
              <a:t>Thermo</a:t>
            </a:r>
            <a:r>
              <a:rPr lang="en-US" sz="2400" b="1" dirty="0"/>
              <a:t> matching (#4)</a:t>
            </a:r>
          </a:p>
        </p:txBody>
      </p:sp>
    </p:spTree>
    <p:extLst>
      <p:ext uri="{BB962C8B-B14F-4D97-AF65-F5344CB8AC3E}">
        <p14:creationId xmlns:p14="http://schemas.microsoft.com/office/powerpoint/2010/main" val="31532453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DFAADA7-2A5B-644C-825C-5E984319FF6B}"/>
              </a:ext>
            </a:extLst>
          </p:cNvPr>
          <p:cNvSpPr txBox="1"/>
          <p:nvPr/>
        </p:nvSpPr>
        <p:spPr>
          <a:xfrm>
            <a:off x="533401" y="1707624"/>
            <a:ext cx="3836671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Matching</a:t>
            </a:r>
            <a:r>
              <a:rPr lang="en-US" sz="2400" dirty="0"/>
              <a:t>:</a:t>
            </a:r>
          </a:p>
          <a:p>
            <a:pPr marL="457200" indent="-457200">
              <a:buFont typeface="+mj-lt"/>
              <a:buAutoNum type="alphaUcPeriod"/>
            </a:pPr>
            <a:r>
              <a:rPr lang="en-US" sz="2400" dirty="0"/>
              <a:t>1</a:t>
            </a:r>
            <a:r>
              <a:rPr lang="en-US" sz="2400" baseline="30000" dirty="0"/>
              <a:t>st</a:t>
            </a:r>
            <a:r>
              <a:rPr lang="en-US" sz="2400" dirty="0"/>
              <a:t> Law</a:t>
            </a:r>
          </a:p>
          <a:p>
            <a:pPr marL="457200" indent="-457200">
              <a:buFont typeface="+mj-lt"/>
              <a:buAutoNum type="alphaUcPeriod"/>
            </a:pPr>
            <a:r>
              <a:rPr lang="en-US" sz="2400" dirty="0"/>
              <a:t>2</a:t>
            </a:r>
            <a:r>
              <a:rPr lang="en-US" sz="2400" baseline="30000" dirty="0"/>
              <a:t>nd</a:t>
            </a:r>
            <a:r>
              <a:rPr lang="en-US" sz="2400" dirty="0"/>
              <a:t> Law</a:t>
            </a:r>
          </a:p>
          <a:p>
            <a:pPr marL="457200" indent="-457200">
              <a:buFont typeface="+mj-lt"/>
              <a:buAutoNum type="alphaUcPeriod"/>
            </a:pPr>
            <a:r>
              <a:rPr lang="en-US" sz="2400" dirty="0"/>
              <a:t>The Thermodynamic Definition of Entropy</a:t>
            </a:r>
          </a:p>
          <a:p>
            <a:pPr marL="457200" indent="-457200">
              <a:buFont typeface="+mj-lt"/>
              <a:buAutoNum type="alphaUcPeriod"/>
            </a:pPr>
            <a:r>
              <a:rPr lang="en-US" sz="2400" dirty="0"/>
              <a:t>A Maxwell relation</a:t>
            </a:r>
          </a:p>
          <a:p>
            <a:pPr marL="457200" indent="-457200">
              <a:buFont typeface="+mj-lt"/>
              <a:buAutoNum type="alphaUcPeriod"/>
            </a:pPr>
            <a:r>
              <a:rPr lang="en-US" sz="2400" b="1" dirty="0"/>
              <a:t>Non-PV work</a:t>
            </a:r>
          </a:p>
          <a:p>
            <a:pPr marL="457200" indent="-457200">
              <a:buFont typeface="+mj-lt"/>
              <a:buAutoNum type="alphaUcPeriod"/>
            </a:pPr>
            <a:r>
              <a:rPr lang="en-US" sz="2400" dirty="0"/>
              <a:t>PV work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CED8610-8F88-32FE-990F-4EC2765DE032}"/>
                  </a:ext>
                </a:extLst>
              </p:cNvPr>
              <p:cNvSpPr txBox="1"/>
              <p:nvPr/>
            </p:nvSpPr>
            <p:spPr>
              <a:xfrm>
                <a:off x="5234940" y="1536174"/>
                <a:ext cx="6423659" cy="35963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𝑛𝑅𝑇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𝑐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𝑑𝑐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400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𝑒𝑥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𝑑𝑉</m:t>
                    </m:r>
                  </m:oMath>
                </a14:m>
                <a:endParaRPr lang="en-US" sz="2400" b="0" dirty="0">
                  <a:solidFill>
                    <a:schemeClr val="tx1"/>
                  </a:solidFill>
                </a:endParaRP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b="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𝑑𝑈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𝑑𝑞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𝑑𝑤</m:t>
                    </m:r>
                  </m:oMath>
                </a14:m>
                <a:endParaRPr lang="en-US" sz="2400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𝑑𝑈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𝑇𝑑𝑆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𝑃𝑑𝑉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400" i="1" dirty="0">
                  <a:latin typeface="Cambria Math" panose="02040503050406030204" pitchFamily="18" charset="0"/>
                </a:endParaRP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b="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𝑑𝑆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sSub>
                      <m:sSubPr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𝑒𝑥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𝑑𝑉</m:t>
                    </m:r>
                  </m:oMath>
                </a14:m>
                <a:endParaRPr lang="en-US" sz="2400" dirty="0">
                  <a:solidFill>
                    <a:schemeClr val="tx1"/>
                  </a:solidFill>
                </a:endParaRP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𝑑𝑆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𝑟𝑒𝑣</m:t>
                            </m:r>
                          </m:sub>
                        </m:sSub>
                      </m:num>
                      <m:den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den>
                    </m:f>
                  </m:oMath>
                </a14:m>
                <a:endParaRPr lang="en-US" sz="2400" dirty="0">
                  <a:solidFill>
                    <a:schemeClr val="tx1"/>
                  </a:solidFill>
                </a:endParaRP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&lt;0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for spontaneous processes</a:t>
                </a:r>
                <a:endParaRPr lang="en-US" sz="2400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𝑆</m:t>
                                </m:r>
                              </m:num>
                              <m:den>
                                <m:r>
                                  <a:rPr lang="en-US" sz="2400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𝑉</m:t>
                                </m:r>
                              </m:den>
                            </m:f>
                          </m:e>
                        </m:d>
                      </m:e>
                      <m:sub>
                        <m:r>
                          <a:rPr lang="en-US" sz="24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𝑃</m:t>
                                </m:r>
                              </m:num>
                              <m:den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</m:t>
                                </m:r>
                              </m:den>
                            </m:f>
                          </m:e>
                        </m:d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sub>
                    </m:sSub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CED8610-8F88-32FE-990F-4EC2765DE0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4940" y="1536174"/>
                <a:ext cx="6423659" cy="3596369"/>
              </a:xfrm>
              <a:prstGeom prst="rect">
                <a:avLst/>
              </a:prstGeom>
              <a:blipFill>
                <a:blip r:embed="rId3"/>
                <a:stretch>
                  <a:fillRect l="-1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D1C4D2A7-39D8-9881-7150-9B8B37C1A858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Across Weeks – </a:t>
            </a:r>
            <a:r>
              <a:rPr lang="en-US" sz="2400" b="1" dirty="0" err="1"/>
              <a:t>Thermo</a:t>
            </a:r>
            <a:r>
              <a:rPr lang="en-US" sz="2400" b="1" dirty="0"/>
              <a:t> matching (#5)</a:t>
            </a:r>
          </a:p>
        </p:txBody>
      </p:sp>
    </p:spTree>
    <p:extLst>
      <p:ext uri="{BB962C8B-B14F-4D97-AF65-F5344CB8AC3E}">
        <p14:creationId xmlns:p14="http://schemas.microsoft.com/office/powerpoint/2010/main" val="15210171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DFAADA7-2A5B-644C-825C-5E984319FF6B}"/>
              </a:ext>
            </a:extLst>
          </p:cNvPr>
          <p:cNvSpPr txBox="1"/>
          <p:nvPr/>
        </p:nvSpPr>
        <p:spPr>
          <a:xfrm>
            <a:off x="533401" y="1707624"/>
            <a:ext cx="3836671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Matching</a:t>
            </a:r>
            <a:r>
              <a:rPr lang="en-US" sz="2400" dirty="0"/>
              <a:t>:</a:t>
            </a:r>
          </a:p>
          <a:p>
            <a:pPr marL="457200" indent="-457200">
              <a:buFont typeface="+mj-lt"/>
              <a:buAutoNum type="alphaUcPeriod"/>
            </a:pPr>
            <a:r>
              <a:rPr lang="en-US" sz="2400" dirty="0"/>
              <a:t>1</a:t>
            </a:r>
            <a:r>
              <a:rPr lang="en-US" sz="2400" baseline="30000" dirty="0"/>
              <a:t>st</a:t>
            </a:r>
            <a:r>
              <a:rPr lang="en-US" sz="2400" dirty="0"/>
              <a:t> Law</a:t>
            </a:r>
          </a:p>
          <a:p>
            <a:pPr marL="457200" indent="-457200">
              <a:buFont typeface="+mj-lt"/>
              <a:buAutoNum type="alphaUcPeriod"/>
            </a:pPr>
            <a:r>
              <a:rPr lang="en-US" sz="2400" dirty="0"/>
              <a:t>2</a:t>
            </a:r>
            <a:r>
              <a:rPr lang="en-US" sz="2400" baseline="30000" dirty="0"/>
              <a:t>nd</a:t>
            </a:r>
            <a:r>
              <a:rPr lang="en-US" sz="2400" dirty="0"/>
              <a:t> Law</a:t>
            </a:r>
          </a:p>
          <a:p>
            <a:pPr marL="457200" indent="-457200">
              <a:buFont typeface="+mj-lt"/>
              <a:buAutoNum type="alphaUcPeriod"/>
            </a:pPr>
            <a:r>
              <a:rPr lang="en-US" sz="2400" dirty="0"/>
              <a:t>The Thermodynamic Definition of Entropy</a:t>
            </a:r>
          </a:p>
          <a:p>
            <a:pPr marL="457200" indent="-457200">
              <a:buFont typeface="+mj-lt"/>
              <a:buAutoNum type="alphaUcPeriod"/>
            </a:pPr>
            <a:r>
              <a:rPr lang="en-US" sz="2400" dirty="0"/>
              <a:t>A Maxwell relation</a:t>
            </a:r>
          </a:p>
          <a:p>
            <a:pPr marL="457200" indent="-457200">
              <a:buFont typeface="+mj-lt"/>
              <a:buAutoNum type="alphaUcPeriod"/>
            </a:pPr>
            <a:r>
              <a:rPr lang="en-US" sz="2400" dirty="0"/>
              <a:t>Non-PV work</a:t>
            </a:r>
          </a:p>
          <a:p>
            <a:pPr marL="457200" indent="-457200">
              <a:buFont typeface="+mj-lt"/>
              <a:buAutoNum type="alphaUcPeriod"/>
            </a:pPr>
            <a:r>
              <a:rPr lang="en-US" sz="2400" b="1" dirty="0"/>
              <a:t>PV work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CED8610-8F88-32FE-990F-4EC2765DE032}"/>
                  </a:ext>
                </a:extLst>
              </p:cNvPr>
              <p:cNvSpPr txBox="1"/>
              <p:nvPr/>
            </p:nvSpPr>
            <p:spPr>
              <a:xfrm>
                <a:off x="5234940" y="1536174"/>
                <a:ext cx="6423659" cy="35963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𝑛𝑅𝑇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𝑐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𝑑𝑐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400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𝑒𝑥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𝑑𝑉</m:t>
                    </m:r>
                  </m:oMath>
                </a14:m>
                <a:endParaRPr lang="en-US" sz="2400" b="0" dirty="0">
                  <a:solidFill>
                    <a:schemeClr val="tx1"/>
                  </a:solidFill>
                </a:endParaRP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b="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𝑑𝑈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𝑑𝑞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𝑑𝑤</m:t>
                    </m:r>
                  </m:oMath>
                </a14:m>
                <a:endParaRPr lang="en-US" sz="2400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𝑑𝑈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𝑇𝑑𝑆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𝑃𝑑𝑉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400" i="1" dirty="0">
                  <a:latin typeface="Cambria Math" panose="02040503050406030204" pitchFamily="18" charset="0"/>
                </a:endParaRP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b="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𝑑𝑆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sSub>
                      <m:sSubPr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𝑒𝑥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𝑑𝑉</m:t>
                    </m:r>
                  </m:oMath>
                </a14:m>
                <a:endParaRPr lang="en-US" sz="2400" dirty="0">
                  <a:solidFill>
                    <a:schemeClr val="tx1"/>
                  </a:solidFill>
                </a:endParaRP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𝑑𝑆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𝑟𝑒𝑣</m:t>
                            </m:r>
                          </m:sub>
                        </m:sSub>
                      </m:num>
                      <m:den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den>
                    </m:f>
                  </m:oMath>
                </a14:m>
                <a:endParaRPr lang="en-US" sz="2400" dirty="0">
                  <a:solidFill>
                    <a:schemeClr val="tx1"/>
                  </a:solidFill>
                </a:endParaRP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&lt;0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for spontaneous processes</a:t>
                </a:r>
                <a:endParaRPr lang="en-US" sz="2400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𝑆</m:t>
                                </m:r>
                              </m:num>
                              <m:den>
                                <m:r>
                                  <a:rPr lang="en-US" sz="2400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𝑉</m:t>
                                </m:r>
                              </m:den>
                            </m:f>
                          </m:e>
                        </m:d>
                      </m:e>
                      <m:sub>
                        <m:r>
                          <a:rPr lang="en-US" sz="24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𝑃</m:t>
                                </m:r>
                              </m:num>
                              <m:den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</m:t>
                                </m:r>
                              </m:den>
                            </m:f>
                          </m:e>
                        </m:d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sub>
                    </m:sSub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CED8610-8F88-32FE-990F-4EC2765DE0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4940" y="1536174"/>
                <a:ext cx="6423659" cy="3596369"/>
              </a:xfrm>
              <a:prstGeom prst="rect">
                <a:avLst/>
              </a:prstGeom>
              <a:blipFill>
                <a:blip r:embed="rId3"/>
                <a:stretch>
                  <a:fillRect l="-1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9654B56B-61BF-37C6-25AD-79FAB6F2A052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Across Weeks – </a:t>
            </a:r>
            <a:r>
              <a:rPr lang="en-US" sz="2400" b="1" dirty="0" err="1"/>
              <a:t>Thermo</a:t>
            </a:r>
            <a:r>
              <a:rPr lang="en-US" sz="2400" b="1" dirty="0"/>
              <a:t> matching (#6)</a:t>
            </a:r>
          </a:p>
        </p:txBody>
      </p:sp>
    </p:spTree>
    <p:extLst>
      <p:ext uri="{BB962C8B-B14F-4D97-AF65-F5344CB8AC3E}">
        <p14:creationId xmlns:p14="http://schemas.microsoft.com/office/powerpoint/2010/main" val="18038088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2E2AEBCC-9153-B24B-8E3A-E07B75C86BBF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Across Weeks – The Box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68EEFAF-4F44-DB45-8953-6405773D8D7B}"/>
                  </a:ext>
                </a:extLst>
              </p:cNvPr>
              <p:cNvSpPr txBox="1"/>
              <p:nvPr/>
            </p:nvSpPr>
            <p:spPr>
              <a:xfrm>
                <a:off x="506729" y="2510286"/>
                <a:ext cx="4328161" cy="14318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𝑑𝐺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=…</m:t>
                    </m:r>
                  </m:oMath>
                </a14:m>
                <a:r>
                  <a:rPr lang="en-US" sz="2400" dirty="0"/>
                  <a:t> </a:t>
                </a:r>
              </a:p>
              <a:p>
                <a:pPr marL="457200" indent="-457200">
                  <a:buFont typeface="+mj-lt"/>
                  <a:buAutoNum type="arabicPeriod"/>
                </a:pPr>
                <a:endParaRPr lang="en-US" sz="2400" i="1" dirty="0">
                  <a:latin typeface="Cambria Math" panose="02040503050406030204" pitchFamily="18" charset="0"/>
                </a:endParaRP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𝑉</m:t>
                                </m:r>
                              </m:num>
                              <m:den>
                                <m:r>
                                  <a:rPr lang="en-US" sz="2400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</m:t>
                                </m:r>
                              </m:den>
                            </m:f>
                          </m:e>
                        </m:d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…</m:t>
                    </m:r>
                  </m:oMath>
                </a14:m>
                <a:endParaRPr lang="en-US" sz="240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68EEFAF-4F44-DB45-8953-6405773D8D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729" y="2510286"/>
                <a:ext cx="4328161" cy="1431802"/>
              </a:xfrm>
              <a:prstGeom prst="rect">
                <a:avLst/>
              </a:prstGeom>
              <a:blipFill>
                <a:blip r:embed="rId3"/>
                <a:stretch>
                  <a:fillRect l="-2047" t="-3509" b="-8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35987609-FBC0-EE48-BCCC-65E147C88E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3651" y="1533752"/>
            <a:ext cx="4593310" cy="379049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DFAADA7-2A5B-644C-825C-5E984319FF6B}"/>
              </a:ext>
            </a:extLst>
          </p:cNvPr>
          <p:cNvSpPr txBox="1"/>
          <p:nvPr/>
        </p:nvSpPr>
        <p:spPr>
          <a:xfrm>
            <a:off x="335279" y="917968"/>
            <a:ext cx="1152144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According to the Box …</a:t>
            </a:r>
          </a:p>
        </p:txBody>
      </p:sp>
    </p:spTree>
    <p:extLst>
      <p:ext uri="{BB962C8B-B14F-4D97-AF65-F5344CB8AC3E}">
        <p14:creationId xmlns:p14="http://schemas.microsoft.com/office/powerpoint/2010/main" val="28333285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EAA6968-E9F9-AC42-894F-DA9659D3D1A7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Weeks 4 &amp; 14 – Heat capacities and vibrational motion (#1)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EE2C2384-39B9-EDAF-3530-16E0DA204655}"/>
              </a:ext>
            </a:extLst>
          </p:cNvPr>
          <p:cNvGrpSpPr/>
          <p:nvPr/>
        </p:nvGrpSpPr>
        <p:grpSpPr>
          <a:xfrm>
            <a:off x="2596875" y="2417768"/>
            <a:ext cx="6832875" cy="3979494"/>
            <a:chOff x="1236705" y="889686"/>
            <a:chExt cx="9443651" cy="530551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1E471C15-2128-95E1-7B10-B0F9D4E90079}"/>
                    </a:ext>
                  </a:extLst>
                </p:cNvPr>
                <p:cNvSpPr txBox="1"/>
                <p:nvPr/>
              </p:nvSpPr>
              <p:spPr>
                <a:xfrm>
                  <a:off x="7784757" y="5733535"/>
                  <a:ext cx="1791729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1E471C15-2128-95E1-7B10-B0F9D4E9007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84757" y="5733535"/>
                  <a:ext cx="1791729" cy="461665"/>
                </a:xfrm>
                <a:prstGeom prst="rect">
                  <a:avLst/>
                </a:prstGeom>
                <a:blipFill>
                  <a:blip r:embed="rId2"/>
                  <a:stretch>
                    <a:fillRect b="-3571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A76F7A0A-4302-8C25-16A8-A22E7DB5E15D}"/>
                    </a:ext>
                  </a:extLst>
                </p:cNvPr>
                <p:cNvSpPr txBox="1"/>
                <p:nvPr/>
              </p:nvSpPr>
              <p:spPr>
                <a:xfrm>
                  <a:off x="4510731" y="5704531"/>
                  <a:ext cx="1791729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A76F7A0A-4302-8C25-16A8-A22E7DB5E15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10731" y="5704531"/>
                  <a:ext cx="1791729" cy="461665"/>
                </a:xfrm>
                <a:prstGeom prst="rect">
                  <a:avLst/>
                </a:prstGeom>
                <a:blipFill>
                  <a:blip r:embed="rId3"/>
                  <a:stretch>
                    <a:fillRect b="-344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0AF4C406-D044-2ADE-CBF1-CD679A3DC2D0}"/>
                </a:ext>
              </a:extLst>
            </p:cNvPr>
            <p:cNvGrpSpPr/>
            <p:nvPr/>
          </p:nvGrpSpPr>
          <p:grpSpPr>
            <a:xfrm>
              <a:off x="8175024" y="1145058"/>
              <a:ext cx="1029729" cy="4118921"/>
              <a:chOff x="8175024" y="1145058"/>
              <a:chExt cx="1029729" cy="4118921"/>
            </a:xfrm>
          </p:grpSpPr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756B7CAA-30BD-F8E0-94BC-E4D57521C788}"/>
                  </a:ext>
                </a:extLst>
              </p:cNvPr>
              <p:cNvCxnSpPr/>
              <p:nvPr/>
            </p:nvCxnSpPr>
            <p:spPr>
              <a:xfrm>
                <a:off x="8175024" y="5263979"/>
                <a:ext cx="1011194" cy="0"/>
              </a:xfrm>
              <a:prstGeom prst="line">
                <a:avLst/>
              </a:prstGeom>
              <a:ln w="635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03F740D8-FED4-3083-CA49-55C17908895C}"/>
                  </a:ext>
                </a:extLst>
              </p:cNvPr>
              <p:cNvCxnSpPr/>
              <p:nvPr/>
            </p:nvCxnSpPr>
            <p:spPr>
              <a:xfrm>
                <a:off x="8193559" y="3192161"/>
                <a:ext cx="1011194" cy="0"/>
              </a:xfrm>
              <a:prstGeom prst="line">
                <a:avLst/>
              </a:prstGeom>
              <a:ln w="635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4367C285-1D0B-CC06-7226-9D9AAA646D3F}"/>
                  </a:ext>
                </a:extLst>
              </p:cNvPr>
              <p:cNvCxnSpPr/>
              <p:nvPr/>
            </p:nvCxnSpPr>
            <p:spPr>
              <a:xfrm>
                <a:off x="8175024" y="1145058"/>
                <a:ext cx="1011194" cy="0"/>
              </a:xfrm>
              <a:prstGeom prst="line">
                <a:avLst/>
              </a:prstGeom>
              <a:ln w="635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0C4A4B2C-8584-3672-1713-5E30280C22BB}"/>
                    </a:ext>
                  </a:extLst>
                </p:cNvPr>
                <p:cNvSpPr txBox="1"/>
                <p:nvPr/>
              </p:nvSpPr>
              <p:spPr>
                <a:xfrm>
                  <a:off x="1236705" y="5667461"/>
                  <a:ext cx="1791729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0C4A4B2C-8584-3672-1713-5E30280C22B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6705" y="5667461"/>
                  <a:ext cx="1791729" cy="461665"/>
                </a:xfrm>
                <a:prstGeom prst="rect">
                  <a:avLst/>
                </a:prstGeom>
                <a:blipFill>
                  <a:blip r:embed="rId4"/>
                  <a:stretch>
                    <a:fillRect b="-3571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B3368996-4A1A-1ED2-DB9C-F01254297C43}"/>
                    </a:ext>
                  </a:extLst>
                </p:cNvPr>
                <p:cNvSpPr txBox="1"/>
                <p:nvPr/>
              </p:nvSpPr>
              <p:spPr>
                <a:xfrm>
                  <a:off x="9728886" y="4649482"/>
                  <a:ext cx="951470" cy="78380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num>
                          <m:den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𝑅𝑇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B3368996-4A1A-1ED2-DB9C-F01254297C4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28886" y="4649482"/>
                  <a:ext cx="951470" cy="783804"/>
                </a:xfrm>
                <a:prstGeom prst="rect">
                  <a:avLst/>
                </a:prstGeom>
                <a:blipFill>
                  <a:blip r:embed="rId5"/>
                  <a:stretch>
                    <a:fillRect l="-1818" r="-14545" b="-4255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0" name="Up Arrow 39">
              <a:extLst>
                <a:ext uri="{FF2B5EF4-FFF2-40B4-BE49-F238E27FC236}">
                  <a16:creationId xmlns:a16="http://schemas.microsoft.com/office/drawing/2014/main" id="{6AFE4695-64D0-8D97-91B9-0F0E212ACAB5}"/>
                </a:ext>
              </a:extLst>
            </p:cNvPr>
            <p:cNvSpPr/>
            <p:nvPr/>
          </p:nvSpPr>
          <p:spPr>
            <a:xfrm>
              <a:off x="2877065" y="4507036"/>
              <a:ext cx="494270" cy="783804"/>
            </a:xfrm>
            <a:prstGeom prst="upArrow">
              <a:avLst/>
            </a:prstGeom>
            <a:solidFill>
              <a:schemeClr val="accent1">
                <a:alpha val="49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5976BDFB-D13B-D018-1038-994852FB715F}"/>
                </a:ext>
              </a:extLst>
            </p:cNvPr>
            <p:cNvGrpSpPr/>
            <p:nvPr/>
          </p:nvGrpSpPr>
          <p:grpSpPr>
            <a:xfrm>
              <a:off x="4835611" y="889686"/>
              <a:ext cx="1011194" cy="4386650"/>
              <a:chOff x="4835611" y="889686"/>
              <a:chExt cx="1011194" cy="4386650"/>
            </a:xfrm>
          </p:grpSpPr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66DD925E-A48A-869E-F725-A434B3642E8A}"/>
                  </a:ext>
                </a:extLst>
              </p:cNvPr>
              <p:cNvCxnSpPr/>
              <p:nvPr/>
            </p:nvCxnSpPr>
            <p:spPr>
              <a:xfrm>
                <a:off x="4835611" y="5276336"/>
                <a:ext cx="1011194" cy="0"/>
              </a:xfrm>
              <a:prstGeom prst="line">
                <a:avLst/>
              </a:prstGeom>
              <a:ln w="635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45C88936-96BD-04A4-ECCE-10793DDF6055}"/>
                  </a:ext>
                </a:extLst>
              </p:cNvPr>
              <p:cNvCxnSpPr/>
              <p:nvPr/>
            </p:nvCxnSpPr>
            <p:spPr>
              <a:xfrm>
                <a:off x="4835611" y="4650259"/>
                <a:ext cx="1011194" cy="0"/>
              </a:xfrm>
              <a:prstGeom prst="line">
                <a:avLst/>
              </a:prstGeom>
              <a:ln w="635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B9A65274-556F-53B1-93EA-8AB3E2458C1E}"/>
                  </a:ext>
                </a:extLst>
              </p:cNvPr>
              <p:cNvCxnSpPr/>
              <p:nvPr/>
            </p:nvCxnSpPr>
            <p:spPr>
              <a:xfrm>
                <a:off x="4835611" y="4026244"/>
                <a:ext cx="1011194" cy="0"/>
              </a:xfrm>
              <a:prstGeom prst="line">
                <a:avLst/>
              </a:prstGeom>
              <a:ln w="635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824B2BD6-228D-6755-DF35-01F25EA4A22C}"/>
                  </a:ext>
                </a:extLst>
              </p:cNvPr>
              <p:cNvCxnSpPr/>
              <p:nvPr/>
            </p:nvCxnSpPr>
            <p:spPr>
              <a:xfrm>
                <a:off x="4835611" y="3400167"/>
                <a:ext cx="1011194" cy="0"/>
              </a:xfrm>
              <a:prstGeom prst="line">
                <a:avLst/>
              </a:prstGeom>
              <a:ln w="635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DD69B817-3CDE-4039-D687-CE6EA3D26CBD}"/>
                  </a:ext>
                </a:extLst>
              </p:cNvPr>
              <p:cNvCxnSpPr/>
              <p:nvPr/>
            </p:nvCxnSpPr>
            <p:spPr>
              <a:xfrm>
                <a:off x="4835611" y="2759677"/>
                <a:ext cx="1011194" cy="0"/>
              </a:xfrm>
              <a:prstGeom prst="line">
                <a:avLst/>
              </a:prstGeom>
              <a:ln w="635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1DC643C6-4611-4497-8EF3-1EED6D2F874A}"/>
                  </a:ext>
                </a:extLst>
              </p:cNvPr>
              <p:cNvCxnSpPr/>
              <p:nvPr/>
            </p:nvCxnSpPr>
            <p:spPr>
              <a:xfrm>
                <a:off x="4835611" y="2133600"/>
                <a:ext cx="1011194" cy="0"/>
              </a:xfrm>
              <a:prstGeom prst="line">
                <a:avLst/>
              </a:prstGeom>
              <a:ln w="635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" name="Straight Connector 2">
                <a:extLst>
                  <a:ext uri="{FF2B5EF4-FFF2-40B4-BE49-F238E27FC236}">
                    <a16:creationId xmlns:a16="http://schemas.microsoft.com/office/drawing/2014/main" id="{519A0900-928D-AFE5-A853-763E99E5F448}"/>
                  </a:ext>
                </a:extLst>
              </p:cNvPr>
              <p:cNvCxnSpPr/>
              <p:nvPr/>
            </p:nvCxnSpPr>
            <p:spPr>
              <a:xfrm>
                <a:off x="4835611" y="1515763"/>
                <a:ext cx="1011194" cy="0"/>
              </a:xfrm>
              <a:prstGeom prst="line">
                <a:avLst/>
              </a:prstGeom>
              <a:ln w="635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" name="Straight Connector 3">
                <a:extLst>
                  <a:ext uri="{FF2B5EF4-FFF2-40B4-BE49-F238E27FC236}">
                    <a16:creationId xmlns:a16="http://schemas.microsoft.com/office/drawing/2014/main" id="{170C5EC3-E74D-63BD-FABD-62F282977DD1}"/>
                  </a:ext>
                </a:extLst>
              </p:cNvPr>
              <p:cNvCxnSpPr/>
              <p:nvPr/>
            </p:nvCxnSpPr>
            <p:spPr>
              <a:xfrm>
                <a:off x="4835611" y="889686"/>
                <a:ext cx="1011194" cy="0"/>
              </a:xfrm>
              <a:prstGeom prst="line">
                <a:avLst/>
              </a:prstGeom>
              <a:ln w="635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8BEE6999-FBF2-EE06-A72A-F4EC92CF9258}"/>
                </a:ext>
              </a:extLst>
            </p:cNvPr>
            <p:cNvGrpSpPr/>
            <p:nvPr/>
          </p:nvGrpSpPr>
          <p:grpSpPr>
            <a:xfrm>
              <a:off x="1626972" y="951469"/>
              <a:ext cx="1011195" cy="4320748"/>
              <a:chOff x="1626972" y="951469"/>
              <a:chExt cx="1011195" cy="4320748"/>
            </a:xfrm>
          </p:grpSpPr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A410D1B2-9D15-3F35-4F51-0D61C4B76F18}"/>
                  </a:ext>
                </a:extLst>
              </p:cNvPr>
              <p:cNvCxnSpPr/>
              <p:nvPr/>
            </p:nvCxnSpPr>
            <p:spPr>
              <a:xfrm>
                <a:off x="1626973" y="5272217"/>
                <a:ext cx="1011194" cy="0"/>
              </a:xfrm>
              <a:prstGeom prst="line">
                <a:avLst/>
              </a:prstGeom>
              <a:ln w="635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C4C6CC2B-889A-341D-674C-CA9F06312A44}"/>
                  </a:ext>
                </a:extLst>
              </p:cNvPr>
              <p:cNvCxnSpPr/>
              <p:nvPr/>
            </p:nvCxnSpPr>
            <p:spPr>
              <a:xfrm>
                <a:off x="1626973" y="5004487"/>
                <a:ext cx="1011194" cy="0"/>
              </a:xfrm>
              <a:prstGeom prst="line">
                <a:avLst/>
              </a:prstGeom>
              <a:ln w="635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F8A64C7F-6E28-E027-17AF-CF64584AAC7C}"/>
                  </a:ext>
                </a:extLst>
              </p:cNvPr>
              <p:cNvCxnSpPr/>
              <p:nvPr/>
            </p:nvCxnSpPr>
            <p:spPr>
              <a:xfrm>
                <a:off x="1626973" y="4720281"/>
                <a:ext cx="1011194" cy="0"/>
              </a:xfrm>
              <a:prstGeom prst="line">
                <a:avLst/>
              </a:prstGeom>
              <a:ln w="635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FE5CA356-C24B-4E48-722A-2D9E9DC0120D}"/>
                  </a:ext>
                </a:extLst>
              </p:cNvPr>
              <p:cNvCxnSpPr/>
              <p:nvPr/>
            </p:nvCxnSpPr>
            <p:spPr>
              <a:xfrm>
                <a:off x="1626973" y="4452551"/>
                <a:ext cx="1011194" cy="0"/>
              </a:xfrm>
              <a:prstGeom prst="line">
                <a:avLst/>
              </a:prstGeom>
              <a:ln w="635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D13B8F5D-CEC4-F2FC-61A2-8627BD613615}"/>
                  </a:ext>
                </a:extLst>
              </p:cNvPr>
              <p:cNvCxnSpPr/>
              <p:nvPr/>
            </p:nvCxnSpPr>
            <p:spPr>
              <a:xfrm>
                <a:off x="1626972" y="4193061"/>
                <a:ext cx="1011194" cy="0"/>
              </a:xfrm>
              <a:prstGeom prst="line">
                <a:avLst/>
              </a:prstGeom>
              <a:ln w="635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8B27B409-1495-07EA-EBD7-BF7CE29D0D4E}"/>
                  </a:ext>
                </a:extLst>
              </p:cNvPr>
              <p:cNvCxnSpPr/>
              <p:nvPr/>
            </p:nvCxnSpPr>
            <p:spPr>
              <a:xfrm>
                <a:off x="1626972" y="3925331"/>
                <a:ext cx="1011194" cy="0"/>
              </a:xfrm>
              <a:prstGeom prst="line">
                <a:avLst/>
              </a:prstGeom>
              <a:ln w="635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3483B56F-6423-55AA-C8FE-867F54161D39}"/>
                  </a:ext>
                </a:extLst>
              </p:cNvPr>
              <p:cNvCxnSpPr/>
              <p:nvPr/>
            </p:nvCxnSpPr>
            <p:spPr>
              <a:xfrm>
                <a:off x="1626972" y="3641125"/>
                <a:ext cx="1011194" cy="0"/>
              </a:xfrm>
              <a:prstGeom prst="line">
                <a:avLst/>
              </a:prstGeom>
              <a:ln w="635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9BE0416F-9EFE-048C-985E-EBC940A5B002}"/>
                  </a:ext>
                </a:extLst>
              </p:cNvPr>
              <p:cNvCxnSpPr/>
              <p:nvPr/>
            </p:nvCxnSpPr>
            <p:spPr>
              <a:xfrm>
                <a:off x="1626972" y="3373395"/>
                <a:ext cx="1011194" cy="0"/>
              </a:xfrm>
              <a:prstGeom prst="line">
                <a:avLst/>
              </a:prstGeom>
              <a:ln w="635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C55861AB-929B-34D8-DA3B-D11C1699CD2C}"/>
                  </a:ext>
                </a:extLst>
              </p:cNvPr>
              <p:cNvCxnSpPr/>
              <p:nvPr/>
            </p:nvCxnSpPr>
            <p:spPr>
              <a:xfrm>
                <a:off x="1626972" y="3126259"/>
                <a:ext cx="1011194" cy="0"/>
              </a:xfrm>
              <a:prstGeom prst="line">
                <a:avLst/>
              </a:prstGeom>
              <a:ln w="635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F07A3BD7-BF75-E279-FA85-E69D01969EF5}"/>
                  </a:ext>
                </a:extLst>
              </p:cNvPr>
              <p:cNvCxnSpPr/>
              <p:nvPr/>
            </p:nvCxnSpPr>
            <p:spPr>
              <a:xfrm>
                <a:off x="1626972" y="2858529"/>
                <a:ext cx="1011194" cy="0"/>
              </a:xfrm>
              <a:prstGeom prst="line">
                <a:avLst/>
              </a:prstGeom>
              <a:ln w="635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61204B5D-94D0-34DD-1BDF-17EC5061F93F}"/>
                  </a:ext>
                </a:extLst>
              </p:cNvPr>
              <p:cNvCxnSpPr/>
              <p:nvPr/>
            </p:nvCxnSpPr>
            <p:spPr>
              <a:xfrm>
                <a:off x="1626972" y="2574323"/>
                <a:ext cx="1011194" cy="0"/>
              </a:xfrm>
              <a:prstGeom prst="line">
                <a:avLst/>
              </a:prstGeom>
              <a:ln w="635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BA46F707-4559-C109-0F7C-965FA806EEBE}"/>
                  </a:ext>
                </a:extLst>
              </p:cNvPr>
              <p:cNvCxnSpPr/>
              <p:nvPr/>
            </p:nvCxnSpPr>
            <p:spPr>
              <a:xfrm>
                <a:off x="1626972" y="2306593"/>
                <a:ext cx="1011194" cy="0"/>
              </a:xfrm>
              <a:prstGeom prst="line">
                <a:avLst/>
              </a:prstGeom>
              <a:ln w="635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D0581210-C258-C716-3E20-B08FED74675F}"/>
                  </a:ext>
                </a:extLst>
              </p:cNvPr>
              <p:cNvCxnSpPr/>
              <p:nvPr/>
            </p:nvCxnSpPr>
            <p:spPr>
              <a:xfrm>
                <a:off x="1626972" y="2026509"/>
                <a:ext cx="1011194" cy="0"/>
              </a:xfrm>
              <a:prstGeom prst="line">
                <a:avLst/>
              </a:prstGeom>
              <a:ln w="635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3902E9D4-4B11-4227-3A72-736623CDA32D}"/>
                  </a:ext>
                </a:extLst>
              </p:cNvPr>
              <p:cNvCxnSpPr/>
              <p:nvPr/>
            </p:nvCxnSpPr>
            <p:spPr>
              <a:xfrm>
                <a:off x="1626972" y="1758779"/>
                <a:ext cx="1011194" cy="0"/>
              </a:xfrm>
              <a:prstGeom prst="line">
                <a:avLst/>
              </a:prstGeom>
              <a:ln w="635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AC779188-A4DB-67ED-2B60-D5637F7005B5}"/>
                  </a:ext>
                </a:extLst>
              </p:cNvPr>
              <p:cNvCxnSpPr/>
              <p:nvPr/>
            </p:nvCxnSpPr>
            <p:spPr>
              <a:xfrm>
                <a:off x="1626972" y="1474573"/>
                <a:ext cx="1011194" cy="0"/>
              </a:xfrm>
              <a:prstGeom prst="line">
                <a:avLst/>
              </a:prstGeom>
              <a:ln w="635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73DD53F4-4B07-C76A-3FC3-8973EA20D8D0}"/>
                  </a:ext>
                </a:extLst>
              </p:cNvPr>
              <p:cNvCxnSpPr/>
              <p:nvPr/>
            </p:nvCxnSpPr>
            <p:spPr>
              <a:xfrm>
                <a:off x="1626972" y="1206843"/>
                <a:ext cx="1011194" cy="0"/>
              </a:xfrm>
              <a:prstGeom prst="line">
                <a:avLst/>
              </a:prstGeom>
              <a:ln w="635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637FF6C3-9576-CE58-6C57-1B6497C64B70}"/>
                  </a:ext>
                </a:extLst>
              </p:cNvPr>
              <p:cNvCxnSpPr/>
              <p:nvPr/>
            </p:nvCxnSpPr>
            <p:spPr>
              <a:xfrm>
                <a:off x="1626972" y="951469"/>
                <a:ext cx="1011194" cy="0"/>
              </a:xfrm>
              <a:prstGeom prst="line">
                <a:avLst/>
              </a:prstGeom>
              <a:ln w="635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1" name="Up Arrow 40">
              <a:extLst>
                <a:ext uri="{FF2B5EF4-FFF2-40B4-BE49-F238E27FC236}">
                  <a16:creationId xmlns:a16="http://schemas.microsoft.com/office/drawing/2014/main" id="{8FB05CCD-4D5F-FC52-D4A8-EA36A7EDC183}"/>
                </a:ext>
              </a:extLst>
            </p:cNvPr>
            <p:cNvSpPr/>
            <p:nvPr/>
          </p:nvSpPr>
          <p:spPr>
            <a:xfrm>
              <a:off x="5986849" y="4501129"/>
              <a:ext cx="494270" cy="783804"/>
            </a:xfrm>
            <a:prstGeom prst="upArrow">
              <a:avLst/>
            </a:prstGeom>
            <a:solidFill>
              <a:schemeClr val="accent1">
                <a:alpha val="49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Up Arrow 41">
              <a:extLst>
                <a:ext uri="{FF2B5EF4-FFF2-40B4-BE49-F238E27FC236}">
                  <a16:creationId xmlns:a16="http://schemas.microsoft.com/office/drawing/2014/main" id="{9D49C348-CC77-F7EC-D78B-0F6F449383FD}"/>
                </a:ext>
              </a:extLst>
            </p:cNvPr>
            <p:cNvSpPr/>
            <p:nvPr/>
          </p:nvSpPr>
          <p:spPr>
            <a:xfrm>
              <a:off x="9186218" y="4501129"/>
              <a:ext cx="494270" cy="783804"/>
            </a:xfrm>
            <a:prstGeom prst="upArrow">
              <a:avLst/>
            </a:prstGeom>
            <a:solidFill>
              <a:schemeClr val="accent1">
                <a:alpha val="49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1483D2E4-DAF9-E834-4BEE-43F35F287A19}"/>
              </a:ext>
            </a:extLst>
          </p:cNvPr>
          <p:cNvSpPr txBox="1"/>
          <p:nvPr/>
        </p:nvSpPr>
        <p:spPr>
          <a:xfrm>
            <a:off x="164942" y="561839"/>
            <a:ext cx="11310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At the temperature indicated, which molecule has the highest heat capacity?</a:t>
            </a:r>
          </a:p>
        </p:txBody>
      </p:sp>
      <p:sp>
        <p:nvSpPr>
          <p:cNvPr id="45" name="Up Arrow 44">
            <a:extLst>
              <a:ext uri="{FF2B5EF4-FFF2-40B4-BE49-F238E27FC236}">
                <a16:creationId xmlns:a16="http://schemas.microsoft.com/office/drawing/2014/main" id="{F03271B5-ACE5-5379-3AC1-F69CEFE5C54C}"/>
              </a:ext>
            </a:extLst>
          </p:cNvPr>
          <p:cNvSpPr/>
          <p:nvPr/>
        </p:nvSpPr>
        <p:spPr>
          <a:xfrm>
            <a:off x="925830" y="2655657"/>
            <a:ext cx="388620" cy="3058843"/>
          </a:xfrm>
          <a:prstGeom prst="up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FB0969E-E34E-646E-4632-3C6D26B1D353}"/>
              </a:ext>
            </a:extLst>
          </p:cNvPr>
          <p:cNvSpPr txBox="1"/>
          <p:nvPr/>
        </p:nvSpPr>
        <p:spPr>
          <a:xfrm rot="16200000">
            <a:off x="-381958" y="3794478"/>
            <a:ext cx="22758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Energy</a:t>
            </a:r>
          </a:p>
        </p:txBody>
      </p:sp>
    </p:spTree>
    <p:extLst>
      <p:ext uri="{BB962C8B-B14F-4D97-AF65-F5344CB8AC3E}">
        <p14:creationId xmlns:p14="http://schemas.microsoft.com/office/powerpoint/2010/main" val="5551669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EAA6968-E9F9-AC42-894F-DA9659D3D1A7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Weeks 4 &amp; 14 – Heat capacities and vibrational motion (#2)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EE2C2384-39B9-EDAF-3530-16E0DA204655}"/>
              </a:ext>
            </a:extLst>
          </p:cNvPr>
          <p:cNvGrpSpPr/>
          <p:nvPr/>
        </p:nvGrpSpPr>
        <p:grpSpPr>
          <a:xfrm>
            <a:off x="2596875" y="2417768"/>
            <a:ext cx="6832875" cy="3979494"/>
            <a:chOff x="1236705" y="889686"/>
            <a:chExt cx="9443651" cy="530551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1E471C15-2128-95E1-7B10-B0F9D4E90079}"/>
                    </a:ext>
                  </a:extLst>
                </p:cNvPr>
                <p:cNvSpPr txBox="1"/>
                <p:nvPr/>
              </p:nvSpPr>
              <p:spPr>
                <a:xfrm>
                  <a:off x="7784757" y="5733535"/>
                  <a:ext cx="1791729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1E471C15-2128-95E1-7B10-B0F9D4E9007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84757" y="5733535"/>
                  <a:ext cx="1791729" cy="461665"/>
                </a:xfrm>
                <a:prstGeom prst="rect">
                  <a:avLst/>
                </a:prstGeom>
                <a:blipFill>
                  <a:blip r:embed="rId2"/>
                  <a:stretch>
                    <a:fillRect b="-3571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A76F7A0A-4302-8C25-16A8-A22E7DB5E15D}"/>
                    </a:ext>
                  </a:extLst>
                </p:cNvPr>
                <p:cNvSpPr txBox="1"/>
                <p:nvPr/>
              </p:nvSpPr>
              <p:spPr>
                <a:xfrm>
                  <a:off x="4510731" y="5704531"/>
                  <a:ext cx="1791729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A76F7A0A-4302-8C25-16A8-A22E7DB5E15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10731" y="5704531"/>
                  <a:ext cx="1791729" cy="461665"/>
                </a:xfrm>
                <a:prstGeom prst="rect">
                  <a:avLst/>
                </a:prstGeom>
                <a:blipFill>
                  <a:blip r:embed="rId3"/>
                  <a:stretch>
                    <a:fillRect b="-344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0AF4C406-D044-2ADE-CBF1-CD679A3DC2D0}"/>
                </a:ext>
              </a:extLst>
            </p:cNvPr>
            <p:cNvGrpSpPr/>
            <p:nvPr/>
          </p:nvGrpSpPr>
          <p:grpSpPr>
            <a:xfrm>
              <a:off x="8175024" y="1145058"/>
              <a:ext cx="1029729" cy="4118921"/>
              <a:chOff x="8175024" y="1145058"/>
              <a:chExt cx="1029729" cy="4118921"/>
            </a:xfrm>
          </p:grpSpPr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756B7CAA-30BD-F8E0-94BC-E4D57521C788}"/>
                  </a:ext>
                </a:extLst>
              </p:cNvPr>
              <p:cNvCxnSpPr/>
              <p:nvPr/>
            </p:nvCxnSpPr>
            <p:spPr>
              <a:xfrm>
                <a:off x="8175024" y="5263979"/>
                <a:ext cx="1011194" cy="0"/>
              </a:xfrm>
              <a:prstGeom prst="line">
                <a:avLst/>
              </a:prstGeom>
              <a:ln w="635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03F740D8-FED4-3083-CA49-55C17908895C}"/>
                  </a:ext>
                </a:extLst>
              </p:cNvPr>
              <p:cNvCxnSpPr/>
              <p:nvPr/>
            </p:nvCxnSpPr>
            <p:spPr>
              <a:xfrm>
                <a:off x="8193559" y="3192161"/>
                <a:ext cx="1011194" cy="0"/>
              </a:xfrm>
              <a:prstGeom prst="line">
                <a:avLst/>
              </a:prstGeom>
              <a:ln w="635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4367C285-1D0B-CC06-7226-9D9AAA646D3F}"/>
                  </a:ext>
                </a:extLst>
              </p:cNvPr>
              <p:cNvCxnSpPr/>
              <p:nvPr/>
            </p:nvCxnSpPr>
            <p:spPr>
              <a:xfrm>
                <a:off x="8175024" y="1145058"/>
                <a:ext cx="1011194" cy="0"/>
              </a:xfrm>
              <a:prstGeom prst="line">
                <a:avLst/>
              </a:prstGeom>
              <a:ln w="635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0C4A4B2C-8584-3672-1713-5E30280C22BB}"/>
                    </a:ext>
                  </a:extLst>
                </p:cNvPr>
                <p:cNvSpPr txBox="1"/>
                <p:nvPr/>
              </p:nvSpPr>
              <p:spPr>
                <a:xfrm>
                  <a:off x="1236705" y="5667461"/>
                  <a:ext cx="1791729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0C4A4B2C-8584-3672-1713-5E30280C22B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6705" y="5667461"/>
                  <a:ext cx="1791729" cy="461665"/>
                </a:xfrm>
                <a:prstGeom prst="rect">
                  <a:avLst/>
                </a:prstGeom>
                <a:blipFill>
                  <a:blip r:embed="rId4"/>
                  <a:stretch>
                    <a:fillRect b="-3571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B3368996-4A1A-1ED2-DB9C-F01254297C43}"/>
                    </a:ext>
                  </a:extLst>
                </p:cNvPr>
                <p:cNvSpPr txBox="1"/>
                <p:nvPr/>
              </p:nvSpPr>
              <p:spPr>
                <a:xfrm>
                  <a:off x="9728886" y="4649482"/>
                  <a:ext cx="951470" cy="78380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num>
                          <m:den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𝑅𝑇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B3368996-4A1A-1ED2-DB9C-F01254297C4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28886" y="4649482"/>
                  <a:ext cx="951470" cy="783804"/>
                </a:xfrm>
                <a:prstGeom prst="rect">
                  <a:avLst/>
                </a:prstGeom>
                <a:blipFill>
                  <a:blip r:embed="rId5"/>
                  <a:stretch>
                    <a:fillRect l="-1818" r="-14545" b="-4255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0" name="Up Arrow 39">
              <a:extLst>
                <a:ext uri="{FF2B5EF4-FFF2-40B4-BE49-F238E27FC236}">
                  <a16:creationId xmlns:a16="http://schemas.microsoft.com/office/drawing/2014/main" id="{6AFE4695-64D0-8D97-91B9-0F0E212ACAB5}"/>
                </a:ext>
              </a:extLst>
            </p:cNvPr>
            <p:cNvSpPr/>
            <p:nvPr/>
          </p:nvSpPr>
          <p:spPr>
            <a:xfrm>
              <a:off x="2877065" y="4507036"/>
              <a:ext cx="494270" cy="783804"/>
            </a:xfrm>
            <a:prstGeom prst="upArrow">
              <a:avLst/>
            </a:prstGeom>
            <a:solidFill>
              <a:schemeClr val="accent1">
                <a:alpha val="49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5976BDFB-D13B-D018-1038-994852FB715F}"/>
                </a:ext>
              </a:extLst>
            </p:cNvPr>
            <p:cNvGrpSpPr/>
            <p:nvPr/>
          </p:nvGrpSpPr>
          <p:grpSpPr>
            <a:xfrm>
              <a:off x="4835611" y="889686"/>
              <a:ext cx="1011194" cy="4386650"/>
              <a:chOff x="4835611" y="889686"/>
              <a:chExt cx="1011194" cy="4386650"/>
            </a:xfrm>
          </p:grpSpPr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66DD925E-A48A-869E-F725-A434B3642E8A}"/>
                  </a:ext>
                </a:extLst>
              </p:cNvPr>
              <p:cNvCxnSpPr/>
              <p:nvPr/>
            </p:nvCxnSpPr>
            <p:spPr>
              <a:xfrm>
                <a:off x="4835611" y="5276336"/>
                <a:ext cx="1011194" cy="0"/>
              </a:xfrm>
              <a:prstGeom prst="line">
                <a:avLst/>
              </a:prstGeom>
              <a:ln w="635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45C88936-96BD-04A4-ECCE-10793DDF6055}"/>
                  </a:ext>
                </a:extLst>
              </p:cNvPr>
              <p:cNvCxnSpPr/>
              <p:nvPr/>
            </p:nvCxnSpPr>
            <p:spPr>
              <a:xfrm>
                <a:off x="4835611" y="4650259"/>
                <a:ext cx="1011194" cy="0"/>
              </a:xfrm>
              <a:prstGeom prst="line">
                <a:avLst/>
              </a:prstGeom>
              <a:ln w="635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B9A65274-556F-53B1-93EA-8AB3E2458C1E}"/>
                  </a:ext>
                </a:extLst>
              </p:cNvPr>
              <p:cNvCxnSpPr/>
              <p:nvPr/>
            </p:nvCxnSpPr>
            <p:spPr>
              <a:xfrm>
                <a:off x="4835611" y="4026244"/>
                <a:ext cx="1011194" cy="0"/>
              </a:xfrm>
              <a:prstGeom prst="line">
                <a:avLst/>
              </a:prstGeom>
              <a:ln w="635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824B2BD6-228D-6755-DF35-01F25EA4A22C}"/>
                  </a:ext>
                </a:extLst>
              </p:cNvPr>
              <p:cNvCxnSpPr/>
              <p:nvPr/>
            </p:nvCxnSpPr>
            <p:spPr>
              <a:xfrm>
                <a:off x="4835611" y="3400167"/>
                <a:ext cx="1011194" cy="0"/>
              </a:xfrm>
              <a:prstGeom prst="line">
                <a:avLst/>
              </a:prstGeom>
              <a:ln w="635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DD69B817-3CDE-4039-D687-CE6EA3D26CBD}"/>
                  </a:ext>
                </a:extLst>
              </p:cNvPr>
              <p:cNvCxnSpPr/>
              <p:nvPr/>
            </p:nvCxnSpPr>
            <p:spPr>
              <a:xfrm>
                <a:off x="4835611" y="2759677"/>
                <a:ext cx="1011194" cy="0"/>
              </a:xfrm>
              <a:prstGeom prst="line">
                <a:avLst/>
              </a:prstGeom>
              <a:ln w="635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1DC643C6-4611-4497-8EF3-1EED6D2F874A}"/>
                  </a:ext>
                </a:extLst>
              </p:cNvPr>
              <p:cNvCxnSpPr/>
              <p:nvPr/>
            </p:nvCxnSpPr>
            <p:spPr>
              <a:xfrm>
                <a:off x="4835611" y="2133600"/>
                <a:ext cx="1011194" cy="0"/>
              </a:xfrm>
              <a:prstGeom prst="line">
                <a:avLst/>
              </a:prstGeom>
              <a:ln w="635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" name="Straight Connector 2">
                <a:extLst>
                  <a:ext uri="{FF2B5EF4-FFF2-40B4-BE49-F238E27FC236}">
                    <a16:creationId xmlns:a16="http://schemas.microsoft.com/office/drawing/2014/main" id="{519A0900-928D-AFE5-A853-763E99E5F448}"/>
                  </a:ext>
                </a:extLst>
              </p:cNvPr>
              <p:cNvCxnSpPr/>
              <p:nvPr/>
            </p:nvCxnSpPr>
            <p:spPr>
              <a:xfrm>
                <a:off x="4835611" y="1515763"/>
                <a:ext cx="1011194" cy="0"/>
              </a:xfrm>
              <a:prstGeom prst="line">
                <a:avLst/>
              </a:prstGeom>
              <a:ln w="635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" name="Straight Connector 3">
                <a:extLst>
                  <a:ext uri="{FF2B5EF4-FFF2-40B4-BE49-F238E27FC236}">
                    <a16:creationId xmlns:a16="http://schemas.microsoft.com/office/drawing/2014/main" id="{170C5EC3-E74D-63BD-FABD-62F282977DD1}"/>
                  </a:ext>
                </a:extLst>
              </p:cNvPr>
              <p:cNvCxnSpPr/>
              <p:nvPr/>
            </p:nvCxnSpPr>
            <p:spPr>
              <a:xfrm>
                <a:off x="4835611" y="889686"/>
                <a:ext cx="1011194" cy="0"/>
              </a:xfrm>
              <a:prstGeom prst="line">
                <a:avLst/>
              </a:prstGeom>
              <a:ln w="635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8BEE6999-FBF2-EE06-A72A-F4EC92CF9258}"/>
                </a:ext>
              </a:extLst>
            </p:cNvPr>
            <p:cNvGrpSpPr/>
            <p:nvPr/>
          </p:nvGrpSpPr>
          <p:grpSpPr>
            <a:xfrm>
              <a:off x="1626972" y="951469"/>
              <a:ext cx="1011195" cy="4320748"/>
              <a:chOff x="1626972" y="951469"/>
              <a:chExt cx="1011195" cy="4320748"/>
            </a:xfrm>
          </p:grpSpPr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A410D1B2-9D15-3F35-4F51-0D61C4B76F18}"/>
                  </a:ext>
                </a:extLst>
              </p:cNvPr>
              <p:cNvCxnSpPr/>
              <p:nvPr/>
            </p:nvCxnSpPr>
            <p:spPr>
              <a:xfrm>
                <a:off x="1626973" y="5272217"/>
                <a:ext cx="1011194" cy="0"/>
              </a:xfrm>
              <a:prstGeom prst="line">
                <a:avLst/>
              </a:prstGeom>
              <a:ln w="635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C4C6CC2B-889A-341D-674C-CA9F06312A44}"/>
                  </a:ext>
                </a:extLst>
              </p:cNvPr>
              <p:cNvCxnSpPr/>
              <p:nvPr/>
            </p:nvCxnSpPr>
            <p:spPr>
              <a:xfrm>
                <a:off x="1626973" y="5004487"/>
                <a:ext cx="1011194" cy="0"/>
              </a:xfrm>
              <a:prstGeom prst="line">
                <a:avLst/>
              </a:prstGeom>
              <a:ln w="635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F8A64C7F-6E28-E027-17AF-CF64584AAC7C}"/>
                  </a:ext>
                </a:extLst>
              </p:cNvPr>
              <p:cNvCxnSpPr/>
              <p:nvPr/>
            </p:nvCxnSpPr>
            <p:spPr>
              <a:xfrm>
                <a:off x="1626973" y="4720281"/>
                <a:ext cx="1011194" cy="0"/>
              </a:xfrm>
              <a:prstGeom prst="line">
                <a:avLst/>
              </a:prstGeom>
              <a:ln w="635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FE5CA356-C24B-4E48-722A-2D9E9DC0120D}"/>
                  </a:ext>
                </a:extLst>
              </p:cNvPr>
              <p:cNvCxnSpPr/>
              <p:nvPr/>
            </p:nvCxnSpPr>
            <p:spPr>
              <a:xfrm>
                <a:off x="1626973" y="4452551"/>
                <a:ext cx="1011194" cy="0"/>
              </a:xfrm>
              <a:prstGeom prst="line">
                <a:avLst/>
              </a:prstGeom>
              <a:ln w="635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D13B8F5D-CEC4-F2FC-61A2-8627BD613615}"/>
                  </a:ext>
                </a:extLst>
              </p:cNvPr>
              <p:cNvCxnSpPr/>
              <p:nvPr/>
            </p:nvCxnSpPr>
            <p:spPr>
              <a:xfrm>
                <a:off x="1626972" y="4193061"/>
                <a:ext cx="1011194" cy="0"/>
              </a:xfrm>
              <a:prstGeom prst="line">
                <a:avLst/>
              </a:prstGeom>
              <a:ln w="635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8B27B409-1495-07EA-EBD7-BF7CE29D0D4E}"/>
                  </a:ext>
                </a:extLst>
              </p:cNvPr>
              <p:cNvCxnSpPr/>
              <p:nvPr/>
            </p:nvCxnSpPr>
            <p:spPr>
              <a:xfrm>
                <a:off x="1626972" y="3925331"/>
                <a:ext cx="1011194" cy="0"/>
              </a:xfrm>
              <a:prstGeom prst="line">
                <a:avLst/>
              </a:prstGeom>
              <a:ln w="635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3483B56F-6423-55AA-C8FE-867F54161D39}"/>
                  </a:ext>
                </a:extLst>
              </p:cNvPr>
              <p:cNvCxnSpPr/>
              <p:nvPr/>
            </p:nvCxnSpPr>
            <p:spPr>
              <a:xfrm>
                <a:off x="1626972" y="3641125"/>
                <a:ext cx="1011194" cy="0"/>
              </a:xfrm>
              <a:prstGeom prst="line">
                <a:avLst/>
              </a:prstGeom>
              <a:ln w="635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9BE0416F-9EFE-048C-985E-EBC940A5B002}"/>
                  </a:ext>
                </a:extLst>
              </p:cNvPr>
              <p:cNvCxnSpPr/>
              <p:nvPr/>
            </p:nvCxnSpPr>
            <p:spPr>
              <a:xfrm>
                <a:off x="1626972" y="3373395"/>
                <a:ext cx="1011194" cy="0"/>
              </a:xfrm>
              <a:prstGeom prst="line">
                <a:avLst/>
              </a:prstGeom>
              <a:ln w="635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C55861AB-929B-34D8-DA3B-D11C1699CD2C}"/>
                  </a:ext>
                </a:extLst>
              </p:cNvPr>
              <p:cNvCxnSpPr/>
              <p:nvPr/>
            </p:nvCxnSpPr>
            <p:spPr>
              <a:xfrm>
                <a:off x="1626972" y="3126259"/>
                <a:ext cx="1011194" cy="0"/>
              </a:xfrm>
              <a:prstGeom prst="line">
                <a:avLst/>
              </a:prstGeom>
              <a:ln w="635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F07A3BD7-BF75-E279-FA85-E69D01969EF5}"/>
                  </a:ext>
                </a:extLst>
              </p:cNvPr>
              <p:cNvCxnSpPr/>
              <p:nvPr/>
            </p:nvCxnSpPr>
            <p:spPr>
              <a:xfrm>
                <a:off x="1626972" y="2858529"/>
                <a:ext cx="1011194" cy="0"/>
              </a:xfrm>
              <a:prstGeom prst="line">
                <a:avLst/>
              </a:prstGeom>
              <a:ln w="635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61204B5D-94D0-34DD-1BDF-17EC5061F93F}"/>
                  </a:ext>
                </a:extLst>
              </p:cNvPr>
              <p:cNvCxnSpPr/>
              <p:nvPr/>
            </p:nvCxnSpPr>
            <p:spPr>
              <a:xfrm>
                <a:off x="1626972" y="2574323"/>
                <a:ext cx="1011194" cy="0"/>
              </a:xfrm>
              <a:prstGeom prst="line">
                <a:avLst/>
              </a:prstGeom>
              <a:ln w="635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BA46F707-4559-C109-0F7C-965FA806EEBE}"/>
                  </a:ext>
                </a:extLst>
              </p:cNvPr>
              <p:cNvCxnSpPr/>
              <p:nvPr/>
            </p:nvCxnSpPr>
            <p:spPr>
              <a:xfrm>
                <a:off x="1626972" y="2306593"/>
                <a:ext cx="1011194" cy="0"/>
              </a:xfrm>
              <a:prstGeom prst="line">
                <a:avLst/>
              </a:prstGeom>
              <a:ln w="635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D0581210-C258-C716-3E20-B08FED74675F}"/>
                  </a:ext>
                </a:extLst>
              </p:cNvPr>
              <p:cNvCxnSpPr/>
              <p:nvPr/>
            </p:nvCxnSpPr>
            <p:spPr>
              <a:xfrm>
                <a:off x="1626972" y="2026509"/>
                <a:ext cx="1011194" cy="0"/>
              </a:xfrm>
              <a:prstGeom prst="line">
                <a:avLst/>
              </a:prstGeom>
              <a:ln w="635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3902E9D4-4B11-4227-3A72-736623CDA32D}"/>
                  </a:ext>
                </a:extLst>
              </p:cNvPr>
              <p:cNvCxnSpPr/>
              <p:nvPr/>
            </p:nvCxnSpPr>
            <p:spPr>
              <a:xfrm>
                <a:off x="1626972" y="1758779"/>
                <a:ext cx="1011194" cy="0"/>
              </a:xfrm>
              <a:prstGeom prst="line">
                <a:avLst/>
              </a:prstGeom>
              <a:ln w="635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AC779188-A4DB-67ED-2B60-D5637F7005B5}"/>
                  </a:ext>
                </a:extLst>
              </p:cNvPr>
              <p:cNvCxnSpPr/>
              <p:nvPr/>
            </p:nvCxnSpPr>
            <p:spPr>
              <a:xfrm>
                <a:off x="1626972" y="1474573"/>
                <a:ext cx="1011194" cy="0"/>
              </a:xfrm>
              <a:prstGeom prst="line">
                <a:avLst/>
              </a:prstGeom>
              <a:ln w="635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73DD53F4-4B07-C76A-3FC3-8973EA20D8D0}"/>
                  </a:ext>
                </a:extLst>
              </p:cNvPr>
              <p:cNvCxnSpPr/>
              <p:nvPr/>
            </p:nvCxnSpPr>
            <p:spPr>
              <a:xfrm>
                <a:off x="1626972" y="1206843"/>
                <a:ext cx="1011194" cy="0"/>
              </a:xfrm>
              <a:prstGeom prst="line">
                <a:avLst/>
              </a:prstGeom>
              <a:ln w="635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637FF6C3-9576-CE58-6C57-1B6497C64B70}"/>
                  </a:ext>
                </a:extLst>
              </p:cNvPr>
              <p:cNvCxnSpPr/>
              <p:nvPr/>
            </p:nvCxnSpPr>
            <p:spPr>
              <a:xfrm>
                <a:off x="1626972" y="951469"/>
                <a:ext cx="1011194" cy="0"/>
              </a:xfrm>
              <a:prstGeom prst="line">
                <a:avLst/>
              </a:prstGeom>
              <a:ln w="635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1" name="Up Arrow 40">
              <a:extLst>
                <a:ext uri="{FF2B5EF4-FFF2-40B4-BE49-F238E27FC236}">
                  <a16:creationId xmlns:a16="http://schemas.microsoft.com/office/drawing/2014/main" id="{8FB05CCD-4D5F-FC52-D4A8-EA36A7EDC183}"/>
                </a:ext>
              </a:extLst>
            </p:cNvPr>
            <p:cNvSpPr/>
            <p:nvPr/>
          </p:nvSpPr>
          <p:spPr>
            <a:xfrm>
              <a:off x="5986849" y="4501129"/>
              <a:ext cx="494270" cy="783804"/>
            </a:xfrm>
            <a:prstGeom prst="upArrow">
              <a:avLst/>
            </a:prstGeom>
            <a:solidFill>
              <a:schemeClr val="accent1">
                <a:alpha val="49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Up Arrow 41">
              <a:extLst>
                <a:ext uri="{FF2B5EF4-FFF2-40B4-BE49-F238E27FC236}">
                  <a16:creationId xmlns:a16="http://schemas.microsoft.com/office/drawing/2014/main" id="{9D49C348-CC77-F7EC-D78B-0F6F449383FD}"/>
                </a:ext>
              </a:extLst>
            </p:cNvPr>
            <p:cNvSpPr/>
            <p:nvPr/>
          </p:nvSpPr>
          <p:spPr>
            <a:xfrm>
              <a:off x="9186218" y="4501129"/>
              <a:ext cx="494270" cy="783804"/>
            </a:xfrm>
            <a:prstGeom prst="upArrow">
              <a:avLst/>
            </a:prstGeom>
            <a:solidFill>
              <a:schemeClr val="accent1">
                <a:alpha val="49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1483D2E4-DAF9-E834-4BEE-43F35F287A19}"/>
                  </a:ext>
                </a:extLst>
              </p:cNvPr>
              <p:cNvSpPr txBox="1"/>
              <p:nvPr/>
            </p:nvSpPr>
            <p:spPr>
              <a:xfrm>
                <a:off x="164942" y="561839"/>
                <a:ext cx="11310778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At the temperature indicated, which molecule(s) would you predict has/have an unscaled partition function (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2400" dirty="0"/>
                  <a:t>) closest to 1? </a:t>
                </a: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1483D2E4-DAF9-E834-4BEE-43F35F287A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942" y="561839"/>
                <a:ext cx="11310778" cy="830997"/>
              </a:xfrm>
              <a:prstGeom prst="rect">
                <a:avLst/>
              </a:prstGeom>
              <a:blipFill>
                <a:blip r:embed="rId6"/>
                <a:stretch>
                  <a:fillRect l="-785" t="-6061" r="-561"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Up Arrow 44">
            <a:extLst>
              <a:ext uri="{FF2B5EF4-FFF2-40B4-BE49-F238E27FC236}">
                <a16:creationId xmlns:a16="http://schemas.microsoft.com/office/drawing/2014/main" id="{F03271B5-ACE5-5379-3AC1-F69CEFE5C54C}"/>
              </a:ext>
            </a:extLst>
          </p:cNvPr>
          <p:cNvSpPr/>
          <p:nvPr/>
        </p:nvSpPr>
        <p:spPr>
          <a:xfrm>
            <a:off x="925830" y="2655657"/>
            <a:ext cx="388620" cy="3058843"/>
          </a:xfrm>
          <a:prstGeom prst="up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FB0969E-E34E-646E-4632-3C6D26B1D353}"/>
              </a:ext>
            </a:extLst>
          </p:cNvPr>
          <p:cNvSpPr txBox="1"/>
          <p:nvPr/>
        </p:nvSpPr>
        <p:spPr>
          <a:xfrm rot="16200000">
            <a:off x="-381958" y="3794478"/>
            <a:ext cx="22758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Energy</a:t>
            </a:r>
          </a:p>
        </p:txBody>
      </p:sp>
    </p:spTree>
    <p:extLst>
      <p:ext uri="{BB962C8B-B14F-4D97-AF65-F5344CB8AC3E}">
        <p14:creationId xmlns:p14="http://schemas.microsoft.com/office/powerpoint/2010/main" val="23651101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C4D51AB-942B-FC45-BC1E-A73EAE9C61BD}"/>
              </a:ext>
            </a:extLst>
          </p:cNvPr>
          <p:cNvSpPr txBox="1"/>
          <p:nvPr/>
        </p:nvSpPr>
        <p:spPr>
          <a:xfrm>
            <a:off x="-1" y="0"/>
            <a:ext cx="12192001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Week 6 - Applying the 1</a:t>
            </a:r>
            <a:r>
              <a:rPr lang="en-US" sz="2400" b="1" baseline="30000" dirty="0"/>
              <a:t>st</a:t>
            </a:r>
            <a:r>
              <a:rPr lang="en-US" sz="2400" b="1" dirty="0"/>
              <a:t> law (#1)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56755A9C-1126-8646-BBCC-DDA6BADC0768}"/>
              </a:ext>
            </a:extLst>
          </p:cNvPr>
          <p:cNvSpPr/>
          <p:nvPr/>
        </p:nvSpPr>
        <p:spPr>
          <a:xfrm>
            <a:off x="464064" y="649698"/>
            <a:ext cx="935339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A non-ideal gas </a:t>
            </a:r>
            <a:r>
              <a:rPr lang="en-US" sz="2400" b="1" dirty="0"/>
              <a:t>expands isothermally and reversibly </a:t>
            </a:r>
            <a:r>
              <a:rPr lang="en-US" sz="2400" dirty="0"/>
              <a:t>(from blue to green)</a:t>
            </a:r>
            <a:endParaRPr lang="en-US" sz="2400" b="1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8A1BD232-F49D-5D48-8FA4-83DD20E7BB67}"/>
                  </a:ext>
                </a:extLst>
              </p:cNvPr>
              <p:cNvSpPr/>
              <p:nvPr/>
            </p:nvSpPr>
            <p:spPr>
              <a:xfrm>
                <a:off x="464064" y="1536174"/>
                <a:ext cx="10998171" cy="12003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b="1" dirty="0"/>
                  <a:t>The values of these quantities would be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(+,−,0)</m:t>
                      </m:r>
                    </m:oMath>
                  </m:oMathPara>
                </a14:m>
                <a:endParaRPr lang="en-US" sz="2400" dirty="0"/>
              </a:p>
              <a:p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(+,−,0)</m:t>
                    </m:r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8A1BD232-F49D-5D48-8FA4-83DD20E7BB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064" y="1536174"/>
                <a:ext cx="10998171" cy="1200329"/>
              </a:xfrm>
              <a:prstGeom prst="rect">
                <a:avLst/>
              </a:prstGeom>
              <a:blipFill>
                <a:blip r:embed="rId2"/>
                <a:stretch>
                  <a:fillRect l="-923" t="-3125" b="-52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A540619D-9A00-A37C-0A91-DA70B2326757}"/>
              </a:ext>
            </a:extLst>
          </p:cNvPr>
          <p:cNvGrpSpPr/>
          <p:nvPr/>
        </p:nvGrpSpPr>
        <p:grpSpPr>
          <a:xfrm>
            <a:off x="6096000" y="2004844"/>
            <a:ext cx="5392275" cy="3494645"/>
            <a:chOff x="4186727" y="2579555"/>
            <a:chExt cx="5392275" cy="349464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1C9CB8D-0148-DC41-8E6F-5F96BE4956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86727" y="2579555"/>
              <a:ext cx="5392275" cy="3494645"/>
            </a:xfrm>
            <a:prstGeom prst="rect">
              <a:avLst/>
            </a:prstGeom>
          </p:spPr>
        </p:pic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1B46C471-CFCB-727B-9CB9-EE6F1A170AC1}"/>
                </a:ext>
              </a:extLst>
            </p:cNvPr>
            <p:cNvGrpSpPr/>
            <p:nvPr/>
          </p:nvGrpSpPr>
          <p:grpSpPr>
            <a:xfrm>
              <a:off x="5512823" y="4927188"/>
              <a:ext cx="1323984" cy="697317"/>
              <a:chOff x="10056651" y="3939887"/>
              <a:chExt cx="1173416" cy="582646"/>
            </a:xfrm>
          </p:grpSpPr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92DDDE9F-7880-86CC-DE2F-3049DBB90007}"/>
                  </a:ext>
                </a:extLst>
              </p:cNvPr>
              <p:cNvSpPr/>
              <p:nvPr/>
            </p:nvSpPr>
            <p:spPr>
              <a:xfrm>
                <a:off x="11035757" y="4331495"/>
                <a:ext cx="194310" cy="191038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EE49402E-5968-B55A-0320-8CCA4644A490}"/>
                  </a:ext>
                </a:extLst>
              </p:cNvPr>
              <p:cNvSpPr/>
              <p:nvPr/>
            </p:nvSpPr>
            <p:spPr>
              <a:xfrm>
                <a:off x="10056651" y="3939887"/>
                <a:ext cx="194310" cy="191038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389906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C4D51AB-942B-FC45-BC1E-A73EAE9C61BD}"/>
              </a:ext>
            </a:extLst>
          </p:cNvPr>
          <p:cNvSpPr txBox="1"/>
          <p:nvPr/>
        </p:nvSpPr>
        <p:spPr>
          <a:xfrm>
            <a:off x="-1" y="0"/>
            <a:ext cx="12192001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Week 6 - Applying the 1</a:t>
            </a:r>
            <a:r>
              <a:rPr lang="en-US" sz="2400" b="1" baseline="30000" dirty="0"/>
              <a:t>st</a:t>
            </a:r>
            <a:r>
              <a:rPr lang="en-US" sz="2400" b="1" dirty="0"/>
              <a:t> law (#2)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56755A9C-1126-8646-BBCC-DDA6BADC0768}"/>
              </a:ext>
            </a:extLst>
          </p:cNvPr>
          <p:cNvSpPr/>
          <p:nvPr/>
        </p:nvSpPr>
        <p:spPr>
          <a:xfrm>
            <a:off x="464064" y="649698"/>
            <a:ext cx="935339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A non-ideal gas </a:t>
            </a:r>
            <a:r>
              <a:rPr lang="en-US" sz="2400" b="1" dirty="0"/>
              <a:t>expands isothermally and reversibly </a:t>
            </a:r>
            <a:r>
              <a:rPr lang="en-US" sz="2400" dirty="0"/>
              <a:t>(from blue to green)</a:t>
            </a:r>
            <a:endParaRPr lang="en-US" sz="2400" b="1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8A1BD232-F49D-5D48-8FA4-83DD20E7BB67}"/>
                  </a:ext>
                </a:extLst>
              </p:cNvPr>
              <p:cNvSpPr/>
              <p:nvPr/>
            </p:nvSpPr>
            <p:spPr>
              <a:xfrm>
                <a:off x="464064" y="1536174"/>
                <a:ext cx="10998171" cy="280301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b="1" dirty="0"/>
                  <a:t>Suppose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−2.3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𝑘𝐽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𝑚𝑜𝑙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  <a:p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+0.4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𝑘𝐽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𝑚𝑜𝑙</m:t>
                        </m:r>
                      </m:den>
                    </m:f>
                  </m:oMath>
                </a14:m>
                <a:r>
                  <a:rPr lang="en-US" sz="2400" dirty="0"/>
                  <a:t> </a:t>
                </a:r>
              </a:p>
              <a:p>
                <a:endParaRPr lang="en-US" sz="2400" dirty="0"/>
              </a:p>
              <a:p>
                <a:r>
                  <a:rPr lang="en-US" sz="2400" b="1" dirty="0"/>
                  <a:t>Then</a:t>
                </a:r>
                <a:endParaRPr lang="en-US" sz="2400" dirty="0"/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8A1BD232-F49D-5D48-8FA4-83DD20E7BB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064" y="1536174"/>
                <a:ext cx="10998171" cy="2803011"/>
              </a:xfrm>
              <a:prstGeom prst="rect">
                <a:avLst/>
              </a:prstGeom>
              <a:blipFill>
                <a:blip r:embed="rId2"/>
                <a:stretch>
                  <a:fillRect l="-923" t="-1351" b="-4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1764AC82-415C-53B0-3247-91EC4B9D8B36}"/>
              </a:ext>
            </a:extLst>
          </p:cNvPr>
          <p:cNvGrpSpPr/>
          <p:nvPr/>
        </p:nvGrpSpPr>
        <p:grpSpPr>
          <a:xfrm>
            <a:off x="6096000" y="2004844"/>
            <a:ext cx="5392275" cy="3494645"/>
            <a:chOff x="6096000" y="2004844"/>
            <a:chExt cx="5392275" cy="3494645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665AAC5E-75CA-9291-57A3-D60AFF64D026}"/>
                </a:ext>
              </a:extLst>
            </p:cNvPr>
            <p:cNvGrpSpPr/>
            <p:nvPr/>
          </p:nvGrpSpPr>
          <p:grpSpPr>
            <a:xfrm>
              <a:off x="6096000" y="2004844"/>
              <a:ext cx="5392275" cy="3494645"/>
              <a:chOff x="4186727" y="2579555"/>
              <a:chExt cx="5392275" cy="3494645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1AC0B083-F101-77CA-73C4-E1A924DD22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186727" y="2579555"/>
                <a:ext cx="5392275" cy="3494645"/>
              </a:xfrm>
              <a:prstGeom prst="rect">
                <a:avLst/>
              </a:prstGeom>
            </p:spPr>
          </p:pic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94277BE3-1764-BF12-5A44-68C020293E29}"/>
                  </a:ext>
                </a:extLst>
              </p:cNvPr>
              <p:cNvSpPr/>
              <p:nvPr/>
            </p:nvSpPr>
            <p:spPr>
              <a:xfrm>
                <a:off x="5512846" y="4927182"/>
                <a:ext cx="219244" cy="228636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BF3BD282-9B69-211A-A125-EC508268A6DA}"/>
                </a:ext>
              </a:extLst>
            </p:cNvPr>
            <p:cNvSpPr/>
            <p:nvPr/>
          </p:nvSpPr>
          <p:spPr>
            <a:xfrm>
              <a:off x="8526837" y="4821158"/>
              <a:ext cx="219243" cy="22863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165349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C4D51AB-942B-FC45-BC1E-A73EAE9C61BD}"/>
                  </a:ext>
                </a:extLst>
              </p:cNvPr>
              <p:cNvSpPr txBox="1"/>
              <p:nvPr/>
            </p:nvSpPr>
            <p:spPr>
              <a:xfrm>
                <a:off x="122988" y="859336"/>
                <a:ext cx="7697329" cy="34163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Thinking about </a:t>
                </a:r>
                <a:r>
                  <a:rPr lang="en-US" sz="2400" b="1" dirty="0"/>
                  <a:t>a mole of water vapor</a:t>
                </a:r>
                <a:r>
                  <a:rPr lang="en-US" sz="2400" dirty="0"/>
                  <a:t>, assuming it can </a:t>
                </a:r>
                <a:r>
                  <a:rPr lang="en-US" sz="2400" b="1" dirty="0"/>
                  <a:t>rotate</a:t>
                </a:r>
                <a:r>
                  <a:rPr lang="en-US" sz="2400" dirty="0"/>
                  <a:t> and  </a:t>
                </a:r>
                <a:r>
                  <a:rPr lang="en-US" sz="2400" b="1" dirty="0"/>
                  <a:t>translate</a:t>
                </a:r>
                <a:r>
                  <a:rPr lang="en-US" sz="2400" dirty="0"/>
                  <a:t> (but not vibrate), the Equipartition Theorem would predict</a:t>
                </a:r>
              </a:p>
              <a:p>
                <a:endParaRPr lang="en-US" sz="2400" dirty="0"/>
              </a:p>
              <a:p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𝑼</m:t>
                    </m:r>
                    <m:r>
                      <a:rPr lang="en-US" sz="24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…</m:t>
                    </m:r>
                  </m:oMath>
                </a14:m>
                <a:r>
                  <a:rPr lang="en-US" sz="2400" b="1" dirty="0">
                    <a:solidFill>
                      <a:schemeClr val="tx1"/>
                    </a:solidFill>
                  </a:rPr>
                  <a:t> </a:t>
                </a:r>
              </a:p>
              <a:p>
                <a:endParaRPr lang="en-US" sz="2400" b="1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𝑽</m:t>
                        </m:r>
                      </m:sub>
                    </m:sSub>
                    <m:r>
                      <a:rPr lang="en-US" sz="24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…</m:t>
                    </m:r>
                  </m:oMath>
                </a14:m>
                <a:r>
                  <a:rPr lang="en-US" sz="2400" b="1" dirty="0">
                    <a:solidFill>
                      <a:schemeClr val="tx1"/>
                    </a:solidFill>
                  </a:rPr>
                  <a:t> 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(Provide your answer in terms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2400" dirty="0"/>
                  <a:t> and/or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2400" dirty="0"/>
                  <a:t>)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C4D51AB-942B-FC45-BC1E-A73EAE9C61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988" y="859336"/>
                <a:ext cx="7697329" cy="3416320"/>
              </a:xfrm>
              <a:prstGeom prst="rect">
                <a:avLst/>
              </a:prstGeom>
              <a:blipFill>
                <a:blip r:embed="rId2"/>
                <a:stretch>
                  <a:fillRect l="-1318" t="-1481"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 descr="260h [licensed for non-commercial use only] / Vibrational and Rotational Spectroscopy">
            <a:extLst>
              <a:ext uri="{FF2B5EF4-FFF2-40B4-BE49-F238E27FC236}">
                <a16:creationId xmlns:a16="http://schemas.microsoft.com/office/drawing/2014/main" id="{F1191DAB-165D-8B40-8779-0838ED6680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0318" y="1628718"/>
            <a:ext cx="3459938" cy="2897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2D0887F-3691-8DCF-9F3C-1A2F74CF7CBE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r>
              <a:rPr lang="en-US" sz="2400" b="1" dirty="0"/>
              <a:t>Week 6 - Heat capacities and energy </a:t>
            </a:r>
          </a:p>
        </p:txBody>
      </p:sp>
    </p:spTree>
    <p:extLst>
      <p:ext uri="{BB962C8B-B14F-4D97-AF65-F5344CB8AC3E}">
        <p14:creationId xmlns:p14="http://schemas.microsoft.com/office/powerpoint/2010/main" val="29031317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457199"/>
          </a:xfrm>
          <a:solidFill>
            <a:schemeClr val="accent2"/>
          </a:solidFill>
        </p:spPr>
        <p:txBody>
          <a:bodyPr>
            <a:noAutofit/>
          </a:bodyPr>
          <a:lstStyle/>
          <a:p>
            <a:r>
              <a:rPr lang="en-US" sz="2400" b="1" dirty="0">
                <a:latin typeface="+mn-lt"/>
              </a:rPr>
              <a:t>Week 6 – Compressing an ideal gas (#1)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8DD9562-B90E-FD0D-7C1B-B3F06044ADDF}"/>
              </a:ext>
            </a:extLst>
          </p:cNvPr>
          <p:cNvGrpSpPr>
            <a:grpSpLocks noChangeAspect="1"/>
          </p:cNvGrpSpPr>
          <p:nvPr/>
        </p:nvGrpSpPr>
        <p:grpSpPr>
          <a:xfrm>
            <a:off x="379974" y="1205747"/>
            <a:ext cx="5629382" cy="4223503"/>
            <a:chOff x="379973" y="839987"/>
            <a:chExt cx="6601707" cy="4953000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F2887145-66F8-8D03-0133-6F35C44A0A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9973" y="839987"/>
              <a:ext cx="6601707" cy="4953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9A21DF7B-CD6A-9D4D-A358-689F72BCD0C5}"/>
                </a:ext>
              </a:extLst>
            </p:cNvPr>
            <p:cNvSpPr/>
            <p:nvPr/>
          </p:nvSpPr>
          <p:spPr>
            <a:xfrm>
              <a:off x="5970270" y="4953000"/>
              <a:ext cx="251460" cy="25146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E2D9FAFE-2505-604D-C3F1-EB6E16D98948}"/>
              </a:ext>
            </a:extLst>
          </p:cNvPr>
          <p:cNvSpPr txBox="1"/>
          <p:nvPr/>
        </p:nvSpPr>
        <p:spPr>
          <a:xfrm>
            <a:off x="5753100" y="838098"/>
            <a:ext cx="62598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Starting at the blue dot and </a:t>
            </a:r>
            <a:r>
              <a:rPr lang="en-US" sz="2400" b="1" dirty="0"/>
              <a:t>compressing</a:t>
            </a:r>
            <a:r>
              <a:rPr lang="en-US" sz="2400" dirty="0"/>
              <a:t>, one curve is </a:t>
            </a:r>
            <a:r>
              <a:rPr lang="en-US" sz="2400" b="1" dirty="0"/>
              <a:t>isothermal</a:t>
            </a:r>
            <a:r>
              <a:rPr lang="en-US" sz="2400" dirty="0"/>
              <a:t>, the other is </a:t>
            </a:r>
            <a:r>
              <a:rPr lang="en-US" sz="2400" b="1" dirty="0"/>
              <a:t>adiabatic</a:t>
            </a:r>
            <a:r>
              <a:rPr lang="en-US" sz="2400" dirty="0"/>
              <a:t>. Say which is which (and how you know).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295454DD-A10C-C32C-6962-A537BE4EAE21}"/>
              </a:ext>
            </a:extLst>
          </p:cNvPr>
          <p:cNvSpPr/>
          <p:nvPr/>
        </p:nvSpPr>
        <p:spPr>
          <a:xfrm>
            <a:off x="1150220" y="4659640"/>
            <a:ext cx="214424" cy="214424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00472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C4D51AB-942B-FC45-BC1E-A73EAE9C61BD}"/>
                  </a:ext>
                </a:extLst>
              </p:cNvPr>
              <p:cNvSpPr txBox="1"/>
              <p:nvPr/>
            </p:nvSpPr>
            <p:spPr>
              <a:xfrm>
                <a:off x="0" y="0"/>
                <a:ext cx="12192000" cy="461665"/>
              </a:xfrm>
              <a:prstGeom prst="rect">
                <a:avLst/>
              </a:prstGeom>
              <a:solidFill>
                <a:schemeClr val="accent2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Across weeks –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𝑯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b="1" dirty="0"/>
                  <a:t> as a thermodynamic surface (#1)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C4D51AB-942B-FC45-BC1E-A73EAE9C61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12192000" cy="461665"/>
              </a:xfrm>
              <a:prstGeom prst="rect">
                <a:avLst/>
              </a:prstGeom>
              <a:blipFill>
                <a:blip r:embed="rId2"/>
                <a:stretch>
                  <a:fillRect l="-832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1B10E18F-A7A2-4F93-C357-047231231E46}"/>
              </a:ext>
            </a:extLst>
          </p:cNvPr>
          <p:cNvGrpSpPr/>
          <p:nvPr/>
        </p:nvGrpSpPr>
        <p:grpSpPr>
          <a:xfrm>
            <a:off x="404553" y="531167"/>
            <a:ext cx="5821887" cy="4704760"/>
            <a:chOff x="404553" y="531167"/>
            <a:chExt cx="5821887" cy="4704760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D86B4EE4-FCFE-7B17-42B1-224F50E5EB02}"/>
                </a:ext>
              </a:extLst>
            </p:cNvPr>
            <p:cNvGrpSpPr/>
            <p:nvPr/>
          </p:nvGrpSpPr>
          <p:grpSpPr>
            <a:xfrm>
              <a:off x="404553" y="531167"/>
              <a:ext cx="5821887" cy="4704760"/>
              <a:chOff x="404553" y="531167"/>
              <a:chExt cx="5821887" cy="4704760"/>
            </a:xfrm>
          </p:grpSpPr>
          <p:pic>
            <p:nvPicPr>
              <p:cNvPr id="7172" name="Picture 4">
                <a:extLst>
                  <a:ext uri="{FF2B5EF4-FFF2-40B4-BE49-F238E27FC236}">
                    <a16:creationId xmlns:a16="http://schemas.microsoft.com/office/drawing/2014/main" id="{1F1C3ED5-1F15-5AC6-FDC6-E71543C6836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626" t="20287" r="17045" b="11111"/>
              <a:stretch/>
            </p:blipFill>
            <p:spPr bwMode="auto">
              <a:xfrm>
                <a:off x="404553" y="531167"/>
                <a:ext cx="5691447" cy="470476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7B3B832F-BF3C-BD41-8324-0F857F98E139}"/>
                  </a:ext>
                </a:extLst>
              </p:cNvPr>
              <p:cNvGrpSpPr/>
              <p:nvPr/>
            </p:nvGrpSpPr>
            <p:grpSpPr>
              <a:xfrm>
                <a:off x="584407" y="3969755"/>
                <a:ext cx="5642033" cy="485418"/>
                <a:chOff x="3967165" y="4034915"/>
                <a:chExt cx="5642033" cy="485418"/>
              </a:xfrm>
            </p:grpSpPr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7E806882-3A0D-6A45-A59C-0DFFEDA95745}"/>
                    </a:ext>
                  </a:extLst>
                </p:cNvPr>
                <p:cNvSpPr txBox="1"/>
                <p:nvPr/>
              </p:nvSpPr>
              <p:spPr>
                <a:xfrm rot="20887029">
                  <a:off x="7471788" y="4151001"/>
                  <a:ext cx="213741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b="1" dirty="0"/>
                    <a:t>T</a:t>
                  </a:r>
                </a:p>
              </p:txBody>
            </p:sp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31CAD908-1793-3448-8976-0DFA73CE5F3D}"/>
                    </a:ext>
                  </a:extLst>
                </p:cNvPr>
                <p:cNvSpPr txBox="1"/>
                <p:nvPr/>
              </p:nvSpPr>
              <p:spPr>
                <a:xfrm>
                  <a:off x="3967165" y="4034915"/>
                  <a:ext cx="33013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b="1" dirty="0"/>
                    <a:t>P</a:t>
                  </a:r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5B6A561E-F836-EA16-9F6F-923CB3AC9DCD}"/>
                    </a:ext>
                  </a:extLst>
                </p:cNvPr>
                <p:cNvSpPr txBox="1"/>
                <p:nvPr/>
              </p:nvSpPr>
              <p:spPr>
                <a:xfrm>
                  <a:off x="1692463" y="1081998"/>
                  <a:ext cx="629674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𝑯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5B6A561E-F836-EA16-9F6F-923CB3AC9D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92463" y="1081998"/>
                  <a:ext cx="629674" cy="46166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DF6A409-18C9-2AC8-FA31-934F7DD03AC5}"/>
                  </a:ext>
                </a:extLst>
              </p:cNvPr>
              <p:cNvSpPr txBox="1"/>
              <p:nvPr/>
            </p:nvSpPr>
            <p:spPr>
              <a:xfrm>
                <a:off x="7943052" y="2920088"/>
                <a:ext cx="3304068" cy="189474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457200" indent="-457200">
                  <a:buFont typeface="+mj-lt"/>
                  <a:buAutoNum type="alphaUcPeriod"/>
                </a:pP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𝐻</m:t>
                                </m:r>
                              </m:num>
                              <m:den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</m:t>
                                </m:r>
                              </m:den>
                            </m:f>
                          </m:e>
                        </m:d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</a:p>
              <a:p>
                <a:pPr marL="457200" indent="-457200">
                  <a:buFont typeface="+mj-lt"/>
                  <a:buAutoNum type="alphaUcPeriod"/>
                </a:pP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</m:t>
                                </m:r>
                              </m:num>
                              <m:den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𝑃</m:t>
                                </m:r>
                              </m:den>
                            </m:f>
                          </m:e>
                        </m:d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sub>
                    </m:sSub>
                  </m:oMath>
                </a14:m>
                <a:endParaRPr lang="en-US" sz="2400" dirty="0"/>
              </a:p>
              <a:p>
                <a:pPr marL="457200" indent="-457200">
                  <a:buFont typeface="+mj-lt"/>
                  <a:buAutoNum type="alphaUcPeriod"/>
                </a:pP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𝐻</m:t>
                                </m:r>
                              </m:num>
                              <m:den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𝑃</m:t>
                                </m:r>
                              </m:den>
                            </m:f>
                          </m:e>
                        </m:d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DF6A409-18C9-2AC8-FA31-934F7DD03A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3052" y="2920088"/>
                <a:ext cx="3304068" cy="1894749"/>
              </a:xfrm>
              <a:prstGeom prst="rect">
                <a:avLst/>
              </a:prstGeom>
              <a:blipFill>
                <a:blip r:embed="rId5"/>
                <a:stretch>
                  <a:fillRect l="-3065" b="-6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C709F45C-848C-E658-72C6-BC2E9229F857}"/>
              </a:ext>
            </a:extLst>
          </p:cNvPr>
          <p:cNvSpPr txBox="1"/>
          <p:nvPr/>
        </p:nvSpPr>
        <p:spPr>
          <a:xfrm>
            <a:off x="3032416" y="5238457"/>
            <a:ext cx="46215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Which is the correct description of the slopes of these lines? </a:t>
            </a:r>
          </a:p>
        </p:txBody>
      </p:sp>
    </p:spTree>
    <p:extLst>
      <p:ext uri="{BB962C8B-B14F-4D97-AF65-F5344CB8AC3E}">
        <p14:creationId xmlns:p14="http://schemas.microsoft.com/office/powerpoint/2010/main" val="7348785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A2463366-B0F6-0491-BBF8-79A56ECAAD3C}"/>
              </a:ext>
            </a:extLst>
          </p:cNvPr>
          <p:cNvGrpSpPr>
            <a:grpSpLocks noChangeAspect="1"/>
          </p:cNvGrpSpPr>
          <p:nvPr/>
        </p:nvGrpSpPr>
        <p:grpSpPr>
          <a:xfrm>
            <a:off x="379974" y="1205747"/>
            <a:ext cx="5629382" cy="4223503"/>
            <a:chOff x="379973" y="839987"/>
            <a:chExt cx="6601707" cy="49530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2D0F18F-12C9-0033-3295-DF608651D4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9973" y="839987"/>
              <a:ext cx="6601707" cy="4953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AD19A4E5-30B0-19C5-651E-301000C32253}"/>
                </a:ext>
              </a:extLst>
            </p:cNvPr>
            <p:cNvSpPr/>
            <p:nvPr/>
          </p:nvSpPr>
          <p:spPr>
            <a:xfrm>
              <a:off x="5970270" y="4953000"/>
              <a:ext cx="251460" cy="25146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itle 1">
            <a:extLst>
              <a:ext uri="{FF2B5EF4-FFF2-40B4-BE49-F238E27FC236}">
                <a16:creationId xmlns:a16="http://schemas.microsoft.com/office/drawing/2014/main" id="{4DD2663D-DFA0-91F5-32B1-2BDD7D332BF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457199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latin typeface="+mn-lt"/>
              </a:rPr>
              <a:t>Week 6 – Compressing an ideal gas (#2)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9491AD3-74A0-7AD9-6CB4-3423F1AF5441}"/>
                  </a:ext>
                </a:extLst>
              </p:cNvPr>
              <p:cNvSpPr txBox="1"/>
              <p:nvPr/>
            </p:nvSpPr>
            <p:spPr>
              <a:xfrm>
                <a:off x="5753100" y="838098"/>
                <a:ext cx="6259830" cy="60321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Starting at the blue dot and </a:t>
                </a:r>
                <a:r>
                  <a:rPr lang="en-US" sz="2400" b="1" dirty="0"/>
                  <a:t>compressing</a:t>
                </a:r>
                <a:r>
                  <a:rPr lang="en-US" sz="2400" dirty="0"/>
                  <a:t>, one curve is </a:t>
                </a:r>
                <a:r>
                  <a:rPr lang="en-US" sz="2400" b="1" dirty="0"/>
                  <a:t>isothermal</a:t>
                </a:r>
                <a:r>
                  <a:rPr lang="en-US" sz="2400" dirty="0"/>
                  <a:t>, the other is </a:t>
                </a:r>
                <a:r>
                  <a:rPr lang="en-US" sz="2400" b="1" dirty="0"/>
                  <a:t>adiabatic</a:t>
                </a:r>
                <a:r>
                  <a:rPr lang="en-US" sz="2400" dirty="0"/>
                  <a:t>. Say which is which (and how you know).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Which equation would be most </a:t>
                </a:r>
                <a:r>
                  <a:rPr lang="en-US" sz="2400" b="1" dirty="0"/>
                  <a:t>useful</a:t>
                </a:r>
                <a:r>
                  <a:rPr lang="en-US" sz="2400" dirty="0"/>
                  <a:t> and </a:t>
                </a:r>
                <a:r>
                  <a:rPr lang="en-US" sz="2400" b="1" dirty="0"/>
                  <a:t>accurate</a:t>
                </a:r>
                <a:r>
                  <a:rPr lang="en-US" sz="2400" dirty="0"/>
                  <a:t> for predicting the </a:t>
                </a:r>
                <a:r>
                  <a:rPr lang="en-US" sz="2400" b="1" dirty="0"/>
                  <a:t>isothermal</a:t>
                </a:r>
                <a:r>
                  <a:rPr lang="en-US" sz="2400" dirty="0"/>
                  <a:t> </a:t>
                </a:r>
                <a:r>
                  <a:rPr lang="en-US" sz="2400" b="1" dirty="0"/>
                  <a:t>compression</a:t>
                </a:r>
                <a:r>
                  <a:rPr lang="en-US" sz="2400" dirty="0"/>
                  <a:t>?</a:t>
                </a:r>
              </a:p>
              <a:p>
                <a:endParaRPr lang="en-US" sz="2400" dirty="0"/>
              </a:p>
              <a:p>
                <a:pPr marL="457200" indent="-457200">
                  <a:buFont typeface="+mj-lt"/>
                  <a:buAutoNum type="alphaUcPeriod"/>
                </a:pP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)=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𝑠𝑡𝑎𝑟𝑡</m:t>
                        </m:r>
                      </m:sub>
                    </m:sSub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𝑠𝑡𝑎𝑟𝑡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f>
                          <m:f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𝑛𝑅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sub>
                            </m:sSub>
                          </m:den>
                        </m:f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endParaRPr lang="en-US" sz="2400" dirty="0"/>
              </a:p>
              <a:p>
                <a:pPr marL="457200" indent="-457200">
                  <a:buFont typeface="+mj-lt"/>
                  <a:buAutoNum type="alphaUcPeriod"/>
                </a:pPr>
                <a:endParaRPr lang="en-US" sz="2400" dirty="0"/>
              </a:p>
              <a:p>
                <a:pPr marL="457200" indent="-457200">
                  <a:buFont typeface="+mj-lt"/>
                  <a:buAutoNum type="alphaUcPeriod"/>
                </a:pP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)=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𝑛𝑅𝑇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𝑉</m:t>
                        </m:r>
                      </m:den>
                    </m:f>
                  </m:oMath>
                </a14:m>
                <a:endParaRPr lang="en-US" sz="2400" dirty="0"/>
              </a:p>
              <a:p>
                <a:pPr marL="457200" indent="-457200">
                  <a:buFont typeface="+mj-lt"/>
                  <a:buAutoNum type="alphaUcPeriod"/>
                </a:pPr>
                <a:endParaRPr lang="en-US" sz="2400" dirty="0"/>
              </a:p>
              <a:p>
                <a:pPr marL="457200" indent="-457200">
                  <a:buFont typeface="+mj-lt"/>
                  <a:buAutoNum type="alphaUcPeriod"/>
                </a:pP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𝑑𝑇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𝑇</m:t>
                        </m:r>
                      </m:den>
                    </m:f>
                    <m:r>
                      <a:rPr lang="en-US" sz="2400" i="1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𝑛𝑅</m:t>
                        </m:r>
                      </m:num>
                      <m:den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sub>
                        </m:sSub>
                      </m:den>
                    </m:f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𝑑𝑉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𝑉</m:t>
                        </m:r>
                      </m:den>
                    </m:f>
                  </m:oMath>
                </a14:m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9491AD3-74A0-7AD9-6CB4-3423F1AF54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3100" y="838098"/>
                <a:ext cx="6259830" cy="6032164"/>
              </a:xfrm>
              <a:prstGeom prst="rect">
                <a:avLst/>
              </a:prstGeom>
              <a:blipFill>
                <a:blip r:embed="rId3"/>
                <a:stretch>
                  <a:fillRect l="-1619" t="-8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Oval 1">
            <a:extLst>
              <a:ext uri="{FF2B5EF4-FFF2-40B4-BE49-F238E27FC236}">
                <a16:creationId xmlns:a16="http://schemas.microsoft.com/office/drawing/2014/main" id="{3C351F82-9471-0FE1-30F4-A417CAFB4CBA}"/>
              </a:ext>
            </a:extLst>
          </p:cNvPr>
          <p:cNvSpPr/>
          <p:nvPr/>
        </p:nvSpPr>
        <p:spPr>
          <a:xfrm>
            <a:off x="1150220" y="4659640"/>
            <a:ext cx="214424" cy="214424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62150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C4D51AB-942B-FC45-BC1E-A73EAE9C61BD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Week 7 – Interpreting thermodynamic surfaces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BEB121C-B8F9-254F-A233-562D09992E4C}"/>
              </a:ext>
            </a:extLst>
          </p:cNvPr>
          <p:cNvSpPr txBox="1"/>
          <p:nvPr/>
        </p:nvSpPr>
        <p:spPr>
          <a:xfrm>
            <a:off x="6096000" y="1211057"/>
            <a:ext cx="65913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Looks like 240 K is the</a:t>
            </a:r>
          </a:p>
          <a:p>
            <a:r>
              <a:rPr lang="en-US" sz="2400" dirty="0"/>
              <a:t> </a:t>
            </a:r>
          </a:p>
          <a:p>
            <a:pPr marL="457200" indent="-457200">
              <a:buFont typeface="+mj-lt"/>
              <a:buAutoNum type="alphaUcPeriod"/>
            </a:pPr>
            <a:r>
              <a:rPr lang="en-US" sz="2400" dirty="0"/>
              <a:t>Critical temperature</a:t>
            </a:r>
          </a:p>
          <a:p>
            <a:pPr marL="457200" indent="-457200">
              <a:buFont typeface="+mj-lt"/>
              <a:buAutoNum type="alphaUcPeriod"/>
            </a:pPr>
            <a:r>
              <a:rPr lang="en-US" sz="2400" dirty="0"/>
              <a:t>Boyle temperature</a:t>
            </a:r>
          </a:p>
          <a:p>
            <a:pPr marL="457200" indent="-457200">
              <a:buFont typeface="+mj-lt"/>
              <a:buAutoNum type="alphaUcPeriod"/>
            </a:pPr>
            <a:r>
              <a:rPr lang="en-US" sz="2400" dirty="0"/>
              <a:t>Boiling temperature</a:t>
            </a:r>
          </a:p>
          <a:p>
            <a:pPr marL="457200" indent="-457200">
              <a:buFont typeface="+mj-lt"/>
              <a:buAutoNum type="alphaUcPeriod"/>
            </a:pPr>
            <a:r>
              <a:rPr lang="en-US" sz="2400" dirty="0"/>
              <a:t>Inversion temperature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285CE9-50BE-2FF9-BD53-25E9C6F80518}"/>
              </a:ext>
            </a:extLst>
          </p:cNvPr>
          <p:cNvSpPr txBox="1"/>
          <p:nvPr/>
        </p:nvSpPr>
        <p:spPr>
          <a:xfrm>
            <a:off x="2007300" y="1542246"/>
            <a:ext cx="21374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H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86D43B4-3652-BF2A-6E39-02E90FC70E75}"/>
              </a:ext>
            </a:extLst>
          </p:cNvPr>
          <p:cNvGrpSpPr/>
          <p:nvPr/>
        </p:nvGrpSpPr>
        <p:grpSpPr>
          <a:xfrm>
            <a:off x="404553" y="531167"/>
            <a:ext cx="5821887" cy="4704760"/>
            <a:chOff x="404553" y="531167"/>
            <a:chExt cx="5821887" cy="4704760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9C230C0E-A559-064F-7907-B00E751A8FEB}"/>
                </a:ext>
              </a:extLst>
            </p:cNvPr>
            <p:cNvGrpSpPr/>
            <p:nvPr/>
          </p:nvGrpSpPr>
          <p:grpSpPr>
            <a:xfrm>
              <a:off x="404553" y="531167"/>
              <a:ext cx="5821887" cy="4704760"/>
              <a:chOff x="404553" y="531167"/>
              <a:chExt cx="5821887" cy="4704760"/>
            </a:xfrm>
          </p:grpSpPr>
          <p:pic>
            <p:nvPicPr>
              <p:cNvPr id="19" name="Picture 4">
                <a:extLst>
                  <a:ext uri="{FF2B5EF4-FFF2-40B4-BE49-F238E27FC236}">
                    <a16:creationId xmlns:a16="http://schemas.microsoft.com/office/drawing/2014/main" id="{0F06D0FA-3786-85A3-2436-0E6153AAA10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626" t="20287" r="17045" b="11111"/>
              <a:stretch/>
            </p:blipFill>
            <p:spPr bwMode="auto">
              <a:xfrm>
                <a:off x="404553" y="531167"/>
                <a:ext cx="5691447" cy="470476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691F5CFC-A9DB-F68E-7448-7F30B38AA9BF}"/>
                  </a:ext>
                </a:extLst>
              </p:cNvPr>
              <p:cNvGrpSpPr/>
              <p:nvPr/>
            </p:nvGrpSpPr>
            <p:grpSpPr>
              <a:xfrm>
                <a:off x="584407" y="3969755"/>
                <a:ext cx="5642033" cy="485418"/>
                <a:chOff x="3967165" y="4034915"/>
                <a:chExt cx="5642033" cy="485418"/>
              </a:xfrm>
            </p:grpSpPr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E1D6F279-14F2-1137-4728-4914E5BDB74C}"/>
                    </a:ext>
                  </a:extLst>
                </p:cNvPr>
                <p:cNvSpPr txBox="1"/>
                <p:nvPr/>
              </p:nvSpPr>
              <p:spPr>
                <a:xfrm rot="20887029">
                  <a:off x="7471788" y="4151001"/>
                  <a:ext cx="213741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b="1" dirty="0"/>
                    <a:t>T</a:t>
                  </a:r>
                </a:p>
              </p:txBody>
            </p:sp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E5CBE2E0-FCA8-692C-509F-EE2569658C26}"/>
                    </a:ext>
                  </a:extLst>
                </p:cNvPr>
                <p:cNvSpPr txBox="1"/>
                <p:nvPr/>
              </p:nvSpPr>
              <p:spPr>
                <a:xfrm>
                  <a:off x="3967165" y="4034915"/>
                  <a:ext cx="33013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b="1" dirty="0"/>
                    <a:t>P</a:t>
                  </a:r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DB9358AE-0B08-9228-F133-66CF186E2C1C}"/>
                    </a:ext>
                  </a:extLst>
                </p:cNvPr>
                <p:cNvSpPr txBox="1"/>
                <p:nvPr/>
              </p:nvSpPr>
              <p:spPr>
                <a:xfrm>
                  <a:off x="1692463" y="1081998"/>
                  <a:ext cx="629674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𝑯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DB9358AE-0B08-9228-F133-66CF186E2C1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92463" y="1081998"/>
                  <a:ext cx="629674" cy="46166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6351982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C4D51AB-942B-FC45-BC1E-A73EAE9C61BD}"/>
              </a:ext>
            </a:extLst>
          </p:cNvPr>
          <p:cNvSpPr txBox="1"/>
          <p:nvPr/>
        </p:nvSpPr>
        <p:spPr>
          <a:xfrm>
            <a:off x="0" y="-12719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Week 7 – The adiabatic J-T experiment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7CFF312-85CF-3140-B76B-4E107CED91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1943"/>
          <a:stretch/>
        </p:blipFill>
        <p:spPr>
          <a:xfrm>
            <a:off x="6259144" y="887557"/>
            <a:ext cx="3475828" cy="21323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9238813-6186-1044-9C81-F470C194ED35}"/>
                  </a:ext>
                </a:extLst>
              </p:cNvPr>
              <p:cNvSpPr txBox="1"/>
              <p:nvPr/>
            </p:nvSpPr>
            <p:spPr>
              <a:xfrm>
                <a:off x="6259144" y="3268902"/>
                <a:ext cx="5216501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We used the temperature of the gas coming out of the tank to calculate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/∆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2400" dirty="0"/>
                  <a:t>, which we equated to    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9238813-6186-1044-9C81-F470C194ED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9144" y="3268902"/>
                <a:ext cx="5216501" cy="1200329"/>
              </a:xfrm>
              <a:prstGeom prst="rect">
                <a:avLst/>
              </a:prstGeom>
              <a:blipFill>
                <a:blip r:embed="rId3"/>
                <a:stretch>
                  <a:fillRect l="-1699" t="-4211"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3848477-8755-4842-89E6-A85A34F7B368}"/>
                  </a:ext>
                </a:extLst>
              </p:cNvPr>
              <p:cNvSpPr txBox="1"/>
              <p:nvPr/>
            </p:nvSpPr>
            <p:spPr>
              <a:xfrm>
                <a:off x="6987061" y="4612220"/>
                <a:ext cx="2417240" cy="189474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457200" indent="-457200">
                  <a:buFont typeface="+mj-lt"/>
                  <a:buAutoNum type="alphaUcPeriod"/>
                </a:pPr>
                <a:r>
                  <a:rPr lang="en-US" sz="24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</m:t>
                                </m:r>
                              </m:num>
                              <m:den>
                                <m: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𝑃</m:t>
                                </m:r>
                              </m:den>
                            </m:f>
                          </m:e>
                        </m:d>
                      </m:e>
                      <m:sub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sub>
                    </m:sSub>
                  </m:oMath>
                </a14:m>
                <a:endParaRPr lang="en-US" sz="2400" dirty="0">
                  <a:solidFill>
                    <a:schemeClr val="tx1"/>
                  </a:solidFill>
                </a:endParaRPr>
              </a:p>
              <a:p>
                <a:pPr marL="457200" indent="-457200">
                  <a:buFont typeface="+mj-lt"/>
                  <a:buAutoNum type="alphaUcPeriod"/>
                </a:pP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𝐻</m:t>
                                </m:r>
                              </m:num>
                              <m:den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</m:t>
                                </m:r>
                              </m:den>
                            </m:f>
                          </m:e>
                        </m:d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sub>
                    </m:sSub>
                  </m:oMath>
                </a14:m>
                <a:endParaRPr lang="en-US" sz="2400" dirty="0">
                  <a:solidFill>
                    <a:schemeClr val="tx1"/>
                  </a:solidFill>
                </a:endParaRPr>
              </a:p>
              <a:p>
                <a:pPr marL="457200" indent="-457200">
                  <a:buFont typeface="+mj-lt"/>
                  <a:buAutoNum type="alphaUcPeriod"/>
                </a:pP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𝐻</m:t>
                                </m:r>
                              </m:num>
                              <m:den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𝑃</m:t>
                                </m:r>
                              </m:den>
                            </m:f>
                          </m:e>
                        </m:d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3848477-8755-4842-89E6-A85A34F7B3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7061" y="4612220"/>
                <a:ext cx="2417240" cy="1894749"/>
              </a:xfrm>
              <a:prstGeom prst="rect">
                <a:avLst/>
              </a:prstGeom>
              <a:blipFill>
                <a:blip r:embed="rId4"/>
                <a:stretch>
                  <a:fillRect l="-4188" b="-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31F9EA58-420A-93AD-F8A0-926E752ECBCB}"/>
              </a:ext>
            </a:extLst>
          </p:cNvPr>
          <p:cNvSpPr txBox="1"/>
          <p:nvPr/>
        </p:nvSpPr>
        <p:spPr>
          <a:xfrm>
            <a:off x="2007300" y="1542246"/>
            <a:ext cx="21374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H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E183E00-ABC2-C919-A6A3-42C819508A35}"/>
              </a:ext>
            </a:extLst>
          </p:cNvPr>
          <p:cNvGrpSpPr/>
          <p:nvPr/>
        </p:nvGrpSpPr>
        <p:grpSpPr>
          <a:xfrm>
            <a:off x="404553" y="531167"/>
            <a:ext cx="5821887" cy="4704760"/>
            <a:chOff x="404553" y="531167"/>
            <a:chExt cx="5821887" cy="4704760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4BF0F993-7D9A-213D-504A-06068A85D3CF}"/>
                </a:ext>
              </a:extLst>
            </p:cNvPr>
            <p:cNvGrpSpPr/>
            <p:nvPr/>
          </p:nvGrpSpPr>
          <p:grpSpPr>
            <a:xfrm>
              <a:off x="404553" y="531167"/>
              <a:ext cx="5821887" cy="4704760"/>
              <a:chOff x="404553" y="531167"/>
              <a:chExt cx="5821887" cy="4704760"/>
            </a:xfrm>
          </p:grpSpPr>
          <p:pic>
            <p:nvPicPr>
              <p:cNvPr id="8" name="Picture 4">
                <a:extLst>
                  <a:ext uri="{FF2B5EF4-FFF2-40B4-BE49-F238E27FC236}">
                    <a16:creationId xmlns:a16="http://schemas.microsoft.com/office/drawing/2014/main" id="{83B3425C-3F6A-44E2-1A15-3E011390675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626" t="20287" r="17045" b="11111"/>
              <a:stretch/>
            </p:blipFill>
            <p:spPr bwMode="auto">
              <a:xfrm>
                <a:off x="404553" y="531167"/>
                <a:ext cx="5691447" cy="470476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6BE8286C-75E8-99DE-3C78-C7D3BC9B5E93}"/>
                  </a:ext>
                </a:extLst>
              </p:cNvPr>
              <p:cNvGrpSpPr/>
              <p:nvPr/>
            </p:nvGrpSpPr>
            <p:grpSpPr>
              <a:xfrm>
                <a:off x="584407" y="3969755"/>
                <a:ext cx="5642033" cy="485418"/>
                <a:chOff x="3967165" y="4034915"/>
                <a:chExt cx="5642033" cy="485418"/>
              </a:xfrm>
            </p:grpSpPr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96D6C7BD-C04D-A668-8310-4ED5D244BA99}"/>
                    </a:ext>
                  </a:extLst>
                </p:cNvPr>
                <p:cNvSpPr txBox="1"/>
                <p:nvPr/>
              </p:nvSpPr>
              <p:spPr>
                <a:xfrm rot="20887029">
                  <a:off x="7471788" y="4151001"/>
                  <a:ext cx="213741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b="1" dirty="0"/>
                    <a:t>T</a:t>
                  </a:r>
                </a:p>
              </p:txBody>
            </p:sp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3BB7680B-BCB3-9835-B2BB-84FF9EDE30CE}"/>
                    </a:ext>
                  </a:extLst>
                </p:cNvPr>
                <p:cNvSpPr txBox="1"/>
                <p:nvPr/>
              </p:nvSpPr>
              <p:spPr>
                <a:xfrm>
                  <a:off x="3967165" y="4034915"/>
                  <a:ext cx="33013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b="1" dirty="0"/>
                    <a:t>P</a:t>
                  </a:r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7FAE06D7-00EC-3A05-82B5-602F9DCF17AF}"/>
                    </a:ext>
                  </a:extLst>
                </p:cNvPr>
                <p:cNvSpPr txBox="1"/>
                <p:nvPr/>
              </p:nvSpPr>
              <p:spPr>
                <a:xfrm>
                  <a:off x="1692463" y="1081998"/>
                  <a:ext cx="629674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𝑯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7FAE06D7-00EC-3A05-82B5-602F9DCF17A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92463" y="1081998"/>
                  <a:ext cx="629674" cy="46166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1841561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roup 64">
            <a:extLst>
              <a:ext uri="{FF2B5EF4-FFF2-40B4-BE49-F238E27FC236}">
                <a16:creationId xmlns:a16="http://schemas.microsoft.com/office/drawing/2014/main" id="{8491C5C1-5FE0-A24D-BAE7-974AEBDF9CE1}"/>
              </a:ext>
            </a:extLst>
          </p:cNvPr>
          <p:cNvGrpSpPr/>
          <p:nvPr/>
        </p:nvGrpSpPr>
        <p:grpSpPr>
          <a:xfrm>
            <a:off x="1387792" y="720166"/>
            <a:ext cx="2894018" cy="2532599"/>
            <a:chOff x="1169015" y="1868552"/>
            <a:chExt cx="3203020" cy="3306132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25542074-D6C8-0244-825B-5AE5271620EF}"/>
                </a:ext>
              </a:extLst>
            </p:cNvPr>
            <p:cNvGrpSpPr/>
            <p:nvPr/>
          </p:nvGrpSpPr>
          <p:grpSpPr>
            <a:xfrm>
              <a:off x="1169015" y="1868557"/>
              <a:ext cx="976808" cy="3295547"/>
              <a:chOff x="433910" y="1868557"/>
              <a:chExt cx="976808" cy="3295547"/>
            </a:xfrm>
          </p:grpSpPr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01911386-6185-4249-A23B-8594806CC756}"/>
                  </a:ext>
                </a:extLst>
              </p:cNvPr>
              <p:cNvGrpSpPr/>
              <p:nvPr/>
            </p:nvGrpSpPr>
            <p:grpSpPr>
              <a:xfrm>
                <a:off x="433910" y="1868557"/>
                <a:ext cx="793020" cy="3295547"/>
                <a:chOff x="2470530" y="1868557"/>
                <a:chExt cx="793020" cy="3295547"/>
              </a:xfrm>
            </p:grpSpPr>
            <p:sp>
              <p:nvSpPr>
                <p:cNvPr id="41" name="Can 40">
                  <a:extLst>
                    <a:ext uri="{FF2B5EF4-FFF2-40B4-BE49-F238E27FC236}">
                      <a16:creationId xmlns:a16="http://schemas.microsoft.com/office/drawing/2014/main" id="{D8BC20EF-9849-F14A-8DE5-3EC783CA1ADB}"/>
                    </a:ext>
                  </a:extLst>
                </p:cNvPr>
                <p:cNvSpPr/>
                <p:nvPr/>
              </p:nvSpPr>
              <p:spPr>
                <a:xfrm>
                  <a:off x="2470530" y="2820880"/>
                  <a:ext cx="793020" cy="438571"/>
                </a:xfrm>
                <a:prstGeom prst="can">
                  <a:avLst>
                    <a:gd name="adj" fmla="val 38571"/>
                  </a:avLst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" name="Can 41">
                  <a:extLst>
                    <a:ext uri="{FF2B5EF4-FFF2-40B4-BE49-F238E27FC236}">
                      <a16:creationId xmlns:a16="http://schemas.microsoft.com/office/drawing/2014/main" id="{E0B74EF6-AA60-1548-8E51-924FF3DB5E7A}"/>
                    </a:ext>
                  </a:extLst>
                </p:cNvPr>
                <p:cNvSpPr/>
                <p:nvPr/>
              </p:nvSpPr>
              <p:spPr>
                <a:xfrm>
                  <a:off x="2470530" y="1868557"/>
                  <a:ext cx="793020" cy="3295547"/>
                </a:xfrm>
                <a:prstGeom prst="can">
                  <a:avLst>
                    <a:gd name="adj" fmla="val 15499"/>
                  </a:avLst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" name="Down Arrow 42">
                  <a:extLst>
                    <a:ext uri="{FF2B5EF4-FFF2-40B4-BE49-F238E27FC236}">
                      <a16:creationId xmlns:a16="http://schemas.microsoft.com/office/drawing/2014/main" id="{954ED917-8D26-1741-9588-A1FE42BE0AB1}"/>
                    </a:ext>
                  </a:extLst>
                </p:cNvPr>
                <p:cNvSpPr/>
                <p:nvPr/>
              </p:nvSpPr>
              <p:spPr>
                <a:xfrm>
                  <a:off x="2771028" y="2649695"/>
                  <a:ext cx="212242" cy="263249"/>
                </a:xfrm>
                <a:prstGeom prst="downArrow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61E4740E-BCB7-5E43-A28B-5B59F46F9DB7}"/>
                  </a:ext>
                </a:extLst>
              </p:cNvPr>
              <p:cNvSpPr txBox="1"/>
              <p:nvPr/>
            </p:nvSpPr>
            <p:spPr>
              <a:xfrm>
                <a:off x="482581" y="3865267"/>
                <a:ext cx="92813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gas</a:t>
                </a:r>
              </a:p>
            </p:txBody>
          </p: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1CF6FE2B-C1F6-C94E-B0A3-8FA2CDB5C689}"/>
                </a:ext>
              </a:extLst>
            </p:cNvPr>
            <p:cNvGrpSpPr/>
            <p:nvPr/>
          </p:nvGrpSpPr>
          <p:grpSpPr>
            <a:xfrm>
              <a:off x="2298294" y="1868552"/>
              <a:ext cx="1071912" cy="3295547"/>
              <a:chOff x="1597695" y="1868552"/>
              <a:chExt cx="1071912" cy="3295547"/>
            </a:xfrm>
          </p:grpSpPr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E0E91AE3-B784-E74C-8677-12FF5F2A2644}"/>
                  </a:ext>
                </a:extLst>
              </p:cNvPr>
              <p:cNvGrpSpPr/>
              <p:nvPr/>
            </p:nvGrpSpPr>
            <p:grpSpPr>
              <a:xfrm>
                <a:off x="1597695" y="1868552"/>
                <a:ext cx="1071912" cy="3295547"/>
                <a:chOff x="433910" y="1868557"/>
                <a:chExt cx="1071912" cy="3295547"/>
              </a:xfrm>
            </p:grpSpPr>
            <p:grpSp>
              <p:nvGrpSpPr>
                <p:cNvPr id="48" name="Group 47">
                  <a:extLst>
                    <a:ext uri="{FF2B5EF4-FFF2-40B4-BE49-F238E27FC236}">
                      <a16:creationId xmlns:a16="http://schemas.microsoft.com/office/drawing/2014/main" id="{8A5387BA-5BCC-3047-95AB-E0646468A367}"/>
                    </a:ext>
                  </a:extLst>
                </p:cNvPr>
                <p:cNvGrpSpPr/>
                <p:nvPr/>
              </p:nvGrpSpPr>
              <p:grpSpPr>
                <a:xfrm>
                  <a:off x="433910" y="1868557"/>
                  <a:ext cx="793020" cy="3295547"/>
                  <a:chOff x="2470530" y="1868557"/>
                  <a:chExt cx="793020" cy="3295547"/>
                </a:xfrm>
              </p:grpSpPr>
              <p:sp>
                <p:nvSpPr>
                  <p:cNvPr id="50" name="Can 49">
                    <a:extLst>
                      <a:ext uri="{FF2B5EF4-FFF2-40B4-BE49-F238E27FC236}">
                        <a16:creationId xmlns:a16="http://schemas.microsoft.com/office/drawing/2014/main" id="{807EE12B-0072-3445-9401-8DC0FF07F137}"/>
                      </a:ext>
                    </a:extLst>
                  </p:cNvPr>
                  <p:cNvSpPr/>
                  <p:nvPr/>
                </p:nvSpPr>
                <p:spPr>
                  <a:xfrm>
                    <a:off x="2470530" y="3319646"/>
                    <a:ext cx="793020" cy="438571"/>
                  </a:xfrm>
                  <a:prstGeom prst="can">
                    <a:avLst>
                      <a:gd name="adj" fmla="val 38571"/>
                    </a:avLst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1" name="Can 50">
                    <a:extLst>
                      <a:ext uri="{FF2B5EF4-FFF2-40B4-BE49-F238E27FC236}">
                        <a16:creationId xmlns:a16="http://schemas.microsoft.com/office/drawing/2014/main" id="{34D9E0EB-C56F-254F-9E8E-4B31CE8100CE}"/>
                      </a:ext>
                    </a:extLst>
                  </p:cNvPr>
                  <p:cNvSpPr/>
                  <p:nvPr/>
                </p:nvSpPr>
                <p:spPr>
                  <a:xfrm>
                    <a:off x="2470530" y="1868557"/>
                    <a:ext cx="793020" cy="3295547"/>
                  </a:xfrm>
                  <a:prstGeom prst="can">
                    <a:avLst>
                      <a:gd name="adj" fmla="val 15499"/>
                    </a:avLst>
                  </a:prstGeom>
                  <a:no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2" name="Down Arrow 51">
                    <a:extLst>
                      <a:ext uri="{FF2B5EF4-FFF2-40B4-BE49-F238E27FC236}">
                        <a16:creationId xmlns:a16="http://schemas.microsoft.com/office/drawing/2014/main" id="{C419BA67-6910-B648-8B2A-1978CD1D3411}"/>
                      </a:ext>
                    </a:extLst>
                  </p:cNvPr>
                  <p:cNvSpPr/>
                  <p:nvPr/>
                </p:nvSpPr>
                <p:spPr>
                  <a:xfrm>
                    <a:off x="2771028" y="3148461"/>
                    <a:ext cx="212242" cy="263249"/>
                  </a:xfrm>
                  <a:prstGeom prst="downArrow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1076594B-8289-824E-9286-16EC3FDC7D6C}"/>
                    </a:ext>
                  </a:extLst>
                </p:cNvPr>
                <p:cNvSpPr txBox="1"/>
                <p:nvPr/>
              </p:nvSpPr>
              <p:spPr>
                <a:xfrm>
                  <a:off x="577685" y="4043789"/>
                  <a:ext cx="92813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gas</a:t>
                  </a:r>
                </a:p>
              </p:txBody>
            </p:sp>
          </p:grp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DDF5D38-3FB2-8A4A-A01A-F631016E39C5}"/>
                  </a:ext>
                </a:extLst>
              </p:cNvPr>
              <p:cNvSpPr txBox="1"/>
              <p:nvPr/>
            </p:nvSpPr>
            <p:spPr>
              <a:xfrm>
                <a:off x="1598356" y="4738420"/>
                <a:ext cx="92813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liquid</a:t>
                </a:r>
              </a:p>
            </p:txBody>
          </p: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609B4E2E-F18F-A740-A6D0-916CBE15CB1F}"/>
                </a:ext>
              </a:extLst>
            </p:cNvPr>
            <p:cNvGrpSpPr/>
            <p:nvPr/>
          </p:nvGrpSpPr>
          <p:grpSpPr>
            <a:xfrm>
              <a:off x="3435185" y="1868552"/>
              <a:ext cx="936850" cy="3306132"/>
              <a:chOff x="1597695" y="1868552"/>
              <a:chExt cx="936850" cy="3306132"/>
            </a:xfrm>
          </p:grpSpPr>
          <p:sp>
            <p:nvSpPr>
              <p:cNvPr id="59" name="Can 58">
                <a:extLst>
                  <a:ext uri="{FF2B5EF4-FFF2-40B4-BE49-F238E27FC236}">
                    <a16:creationId xmlns:a16="http://schemas.microsoft.com/office/drawing/2014/main" id="{25FA3EAF-8C67-8D4D-B0ED-16619379E3C3}"/>
                  </a:ext>
                </a:extLst>
              </p:cNvPr>
              <p:cNvSpPr/>
              <p:nvPr/>
            </p:nvSpPr>
            <p:spPr>
              <a:xfrm>
                <a:off x="1598006" y="4469430"/>
                <a:ext cx="793020" cy="705254"/>
              </a:xfrm>
              <a:prstGeom prst="can">
                <a:avLst>
                  <a:gd name="adj" fmla="val 25860"/>
                </a:avLst>
              </a:prstGeom>
              <a:solidFill>
                <a:schemeClr val="accent1">
                  <a:alpha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569154AE-69FA-1349-BA04-58148B656F2F}"/>
                  </a:ext>
                </a:extLst>
              </p:cNvPr>
              <p:cNvGrpSpPr/>
              <p:nvPr/>
            </p:nvGrpSpPr>
            <p:grpSpPr>
              <a:xfrm>
                <a:off x="1597695" y="1868552"/>
                <a:ext cx="793020" cy="3295547"/>
                <a:chOff x="2470530" y="1868557"/>
                <a:chExt cx="793020" cy="3295547"/>
              </a:xfrm>
            </p:grpSpPr>
            <p:sp>
              <p:nvSpPr>
                <p:cNvPr id="62" name="Can 61">
                  <a:extLst>
                    <a:ext uri="{FF2B5EF4-FFF2-40B4-BE49-F238E27FC236}">
                      <a16:creationId xmlns:a16="http://schemas.microsoft.com/office/drawing/2014/main" id="{B8623419-5583-A84E-AF22-AFA5DEAF8B00}"/>
                    </a:ext>
                  </a:extLst>
                </p:cNvPr>
                <p:cNvSpPr/>
                <p:nvPr/>
              </p:nvSpPr>
              <p:spPr>
                <a:xfrm>
                  <a:off x="2470530" y="4212042"/>
                  <a:ext cx="793020" cy="438571"/>
                </a:xfrm>
                <a:prstGeom prst="can">
                  <a:avLst>
                    <a:gd name="adj" fmla="val 38571"/>
                  </a:avLst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" name="Can 62">
                  <a:extLst>
                    <a:ext uri="{FF2B5EF4-FFF2-40B4-BE49-F238E27FC236}">
                      <a16:creationId xmlns:a16="http://schemas.microsoft.com/office/drawing/2014/main" id="{216987FE-4162-7A4D-9982-7B1540BEA528}"/>
                    </a:ext>
                  </a:extLst>
                </p:cNvPr>
                <p:cNvSpPr/>
                <p:nvPr/>
              </p:nvSpPr>
              <p:spPr>
                <a:xfrm>
                  <a:off x="2470530" y="1868557"/>
                  <a:ext cx="793020" cy="3295547"/>
                </a:xfrm>
                <a:prstGeom prst="can">
                  <a:avLst>
                    <a:gd name="adj" fmla="val 15499"/>
                  </a:avLst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" name="Down Arrow 63">
                  <a:extLst>
                    <a:ext uri="{FF2B5EF4-FFF2-40B4-BE49-F238E27FC236}">
                      <a16:creationId xmlns:a16="http://schemas.microsoft.com/office/drawing/2014/main" id="{E888A141-D6BA-1B4B-BE23-81AE20326D6D}"/>
                    </a:ext>
                  </a:extLst>
                </p:cNvPr>
                <p:cNvSpPr/>
                <p:nvPr/>
              </p:nvSpPr>
              <p:spPr>
                <a:xfrm>
                  <a:off x="2771028" y="4027002"/>
                  <a:ext cx="212242" cy="263249"/>
                </a:xfrm>
                <a:prstGeom prst="downArrow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078B4BDF-72F2-5B4A-95BF-BB60EA72F779}"/>
                  </a:ext>
                </a:extLst>
              </p:cNvPr>
              <p:cNvSpPr txBox="1"/>
              <p:nvPr/>
            </p:nvSpPr>
            <p:spPr>
              <a:xfrm>
                <a:off x="1606408" y="4726408"/>
                <a:ext cx="928137" cy="3693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liquid</a:t>
                </a:r>
              </a:p>
            </p:txBody>
          </p:sp>
        </p:grpSp>
      </p:grpSp>
      <p:sp>
        <p:nvSpPr>
          <p:cNvPr id="61" name="Rectangle 60">
            <a:extLst>
              <a:ext uri="{FF2B5EF4-FFF2-40B4-BE49-F238E27FC236}">
                <a16:creationId xmlns:a16="http://schemas.microsoft.com/office/drawing/2014/main" id="{EC487E2D-1071-E040-AA0D-B9FC7D1E715C}"/>
              </a:ext>
            </a:extLst>
          </p:cNvPr>
          <p:cNvSpPr/>
          <p:nvPr/>
        </p:nvSpPr>
        <p:spPr>
          <a:xfrm>
            <a:off x="0" y="-6934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r>
              <a:rPr lang="en-US" sz="2400" b="1" dirty="0"/>
              <a:t>Week 7 – Corresponding states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D3D2E0E-3F74-0C4B-B2E0-B5F2024663B2}"/>
              </a:ext>
            </a:extLst>
          </p:cNvPr>
          <p:cNvSpPr txBox="1"/>
          <p:nvPr/>
        </p:nvSpPr>
        <p:spPr>
          <a:xfrm>
            <a:off x="1226224" y="3301067"/>
            <a:ext cx="37968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Isothermal compression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085B531-E95F-0646-B35B-C2B2A5DCE8BA}"/>
              </a:ext>
            </a:extLst>
          </p:cNvPr>
          <p:cNvGrpSpPr/>
          <p:nvPr/>
        </p:nvGrpSpPr>
        <p:grpSpPr>
          <a:xfrm>
            <a:off x="6578295" y="2167704"/>
            <a:ext cx="5126901" cy="4422393"/>
            <a:chOff x="5856631" y="304682"/>
            <a:chExt cx="5888240" cy="4954945"/>
          </a:xfrm>
        </p:grpSpPr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D11646A6-A3F9-354E-90D4-8611E7C36A68}"/>
                </a:ext>
              </a:extLst>
            </p:cNvPr>
            <p:cNvGrpSpPr/>
            <p:nvPr/>
          </p:nvGrpSpPr>
          <p:grpSpPr>
            <a:xfrm>
              <a:off x="5856631" y="304682"/>
              <a:ext cx="5888240" cy="4954945"/>
              <a:chOff x="540356" y="1135901"/>
              <a:chExt cx="5888240" cy="4954945"/>
            </a:xfrm>
          </p:grpSpPr>
          <p:grpSp>
            <p:nvGrpSpPr>
              <p:cNvPr id="73" name="Group 72">
                <a:extLst>
                  <a:ext uri="{FF2B5EF4-FFF2-40B4-BE49-F238E27FC236}">
                    <a16:creationId xmlns:a16="http://schemas.microsoft.com/office/drawing/2014/main" id="{BE0DB48F-C033-5445-9F04-47A47AD1CE34}"/>
                  </a:ext>
                </a:extLst>
              </p:cNvPr>
              <p:cNvGrpSpPr/>
              <p:nvPr/>
            </p:nvGrpSpPr>
            <p:grpSpPr>
              <a:xfrm>
                <a:off x="540356" y="1135901"/>
                <a:ext cx="5888240" cy="4954945"/>
                <a:chOff x="3460831" y="243067"/>
                <a:chExt cx="5888240" cy="4954945"/>
              </a:xfrm>
            </p:grpSpPr>
            <p:grpSp>
              <p:nvGrpSpPr>
                <p:cNvPr id="83" name="Group 82">
                  <a:extLst>
                    <a:ext uri="{FF2B5EF4-FFF2-40B4-BE49-F238E27FC236}">
                      <a16:creationId xmlns:a16="http://schemas.microsoft.com/office/drawing/2014/main" id="{6D8BD395-B11A-014B-B959-4A346AB966C3}"/>
                    </a:ext>
                  </a:extLst>
                </p:cNvPr>
                <p:cNvGrpSpPr/>
                <p:nvPr/>
              </p:nvGrpSpPr>
              <p:grpSpPr>
                <a:xfrm>
                  <a:off x="3460831" y="243067"/>
                  <a:ext cx="5888240" cy="4954945"/>
                  <a:chOff x="3460831" y="277792"/>
                  <a:chExt cx="5888240" cy="4954945"/>
                </a:xfrm>
              </p:grpSpPr>
              <p:pic>
                <p:nvPicPr>
                  <p:cNvPr id="95" name="Picture 94">
                    <a:extLst>
                      <a:ext uri="{FF2B5EF4-FFF2-40B4-BE49-F238E27FC236}">
                        <a16:creationId xmlns:a16="http://schemas.microsoft.com/office/drawing/2014/main" id="{0B462123-7971-C140-A575-ADDE68BC323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/>
                  <a:stretch>
                    <a:fillRect/>
                  </a:stretch>
                </p:blipFill>
                <p:spPr>
                  <a:xfrm>
                    <a:off x="3460831" y="277792"/>
                    <a:ext cx="5888240" cy="4954945"/>
                  </a:xfrm>
                  <a:prstGeom prst="rect">
                    <a:avLst/>
                  </a:prstGeom>
                </p:spPr>
              </p:pic>
              <p:cxnSp>
                <p:nvCxnSpPr>
                  <p:cNvPr id="96" name="Straight Connector 95">
                    <a:extLst>
                      <a:ext uri="{FF2B5EF4-FFF2-40B4-BE49-F238E27FC236}">
                        <a16:creationId xmlns:a16="http://schemas.microsoft.com/office/drawing/2014/main" id="{EC7EB702-D1D5-AC40-A28C-1EAC8E5ECA3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6060068" y="2457638"/>
                    <a:ext cx="605127" cy="360270"/>
                  </a:xfrm>
                  <a:prstGeom prst="line">
                    <a:avLst/>
                  </a:prstGeom>
                  <a:ln w="127000">
                    <a:solidFill>
                      <a:srgbClr val="00B050">
                        <a:alpha val="58000"/>
                      </a:srgb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97" name="Freeform 96">
                    <a:extLst>
                      <a:ext uri="{FF2B5EF4-FFF2-40B4-BE49-F238E27FC236}">
                        <a16:creationId xmlns:a16="http://schemas.microsoft.com/office/drawing/2014/main" id="{BE72C929-639B-F14C-A421-8F6954A7657D}"/>
                      </a:ext>
                    </a:extLst>
                  </p:cNvPr>
                  <p:cNvSpPr/>
                  <p:nvPr/>
                </p:nvSpPr>
                <p:spPr>
                  <a:xfrm>
                    <a:off x="6284715" y="1104453"/>
                    <a:ext cx="1265535" cy="2431575"/>
                  </a:xfrm>
                  <a:custGeom>
                    <a:avLst/>
                    <a:gdLst>
                      <a:gd name="connsiteX0" fmla="*/ 1265535 w 1265535"/>
                      <a:gd name="connsiteY0" fmla="*/ 2431575 h 2431575"/>
                      <a:gd name="connsiteX1" fmla="*/ 917193 w 1265535"/>
                      <a:gd name="connsiteY1" fmla="*/ 2039690 h 2431575"/>
                      <a:gd name="connsiteX2" fmla="*/ 670450 w 1265535"/>
                      <a:gd name="connsiteY2" fmla="*/ 1749404 h 2431575"/>
                      <a:gd name="connsiteX3" fmla="*/ 467250 w 1265535"/>
                      <a:gd name="connsiteY3" fmla="*/ 1488147 h 2431575"/>
                      <a:gd name="connsiteX4" fmla="*/ 365650 w 1265535"/>
                      <a:gd name="connsiteY4" fmla="*/ 1299461 h 2431575"/>
                      <a:gd name="connsiteX5" fmla="*/ 307593 w 1265535"/>
                      <a:gd name="connsiteY5" fmla="*/ 1183347 h 2431575"/>
                      <a:gd name="connsiteX6" fmla="*/ 235021 w 1265535"/>
                      <a:gd name="connsiteY6" fmla="*/ 1168832 h 2431575"/>
                      <a:gd name="connsiteX7" fmla="*/ 176964 w 1265535"/>
                      <a:gd name="connsiteY7" fmla="*/ 1154318 h 2431575"/>
                      <a:gd name="connsiteX8" fmla="*/ 118907 w 1265535"/>
                      <a:gd name="connsiteY8" fmla="*/ 1038204 h 2431575"/>
                      <a:gd name="connsiteX9" fmla="*/ 60850 w 1265535"/>
                      <a:gd name="connsiteY9" fmla="*/ 849518 h 2431575"/>
                      <a:gd name="connsiteX10" fmla="*/ 31821 w 1265535"/>
                      <a:gd name="connsiteY10" fmla="*/ 544718 h 2431575"/>
                      <a:gd name="connsiteX11" fmla="*/ 31821 w 1265535"/>
                      <a:gd name="connsiteY11" fmla="*/ 297975 h 2431575"/>
                      <a:gd name="connsiteX12" fmla="*/ 2793 w 1265535"/>
                      <a:gd name="connsiteY12" fmla="*/ 22204 h 2431575"/>
                      <a:gd name="connsiteX13" fmla="*/ 2793 w 1265535"/>
                      <a:gd name="connsiteY13" fmla="*/ 36718 h 24315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1265535" h="2431575">
                        <a:moveTo>
                          <a:pt x="1265535" y="2431575"/>
                        </a:moveTo>
                        <a:lnTo>
                          <a:pt x="917193" y="2039690"/>
                        </a:lnTo>
                        <a:cubicBezTo>
                          <a:pt x="818012" y="1925995"/>
                          <a:pt x="745440" y="1841328"/>
                          <a:pt x="670450" y="1749404"/>
                        </a:cubicBezTo>
                        <a:cubicBezTo>
                          <a:pt x="595460" y="1657480"/>
                          <a:pt x="518050" y="1563138"/>
                          <a:pt x="467250" y="1488147"/>
                        </a:cubicBezTo>
                        <a:cubicBezTo>
                          <a:pt x="416450" y="1413156"/>
                          <a:pt x="392259" y="1350261"/>
                          <a:pt x="365650" y="1299461"/>
                        </a:cubicBezTo>
                        <a:cubicBezTo>
                          <a:pt x="339041" y="1248661"/>
                          <a:pt x="307593" y="1183347"/>
                          <a:pt x="307593" y="1183347"/>
                        </a:cubicBezTo>
                        <a:cubicBezTo>
                          <a:pt x="285822" y="1161576"/>
                          <a:pt x="235021" y="1168832"/>
                          <a:pt x="235021" y="1168832"/>
                        </a:cubicBezTo>
                        <a:cubicBezTo>
                          <a:pt x="213249" y="1163994"/>
                          <a:pt x="196316" y="1176089"/>
                          <a:pt x="176964" y="1154318"/>
                        </a:cubicBezTo>
                        <a:cubicBezTo>
                          <a:pt x="157612" y="1132547"/>
                          <a:pt x="138259" y="1089004"/>
                          <a:pt x="118907" y="1038204"/>
                        </a:cubicBezTo>
                        <a:cubicBezTo>
                          <a:pt x="99555" y="987404"/>
                          <a:pt x="75364" y="931766"/>
                          <a:pt x="60850" y="849518"/>
                        </a:cubicBezTo>
                        <a:cubicBezTo>
                          <a:pt x="46336" y="767270"/>
                          <a:pt x="36659" y="636642"/>
                          <a:pt x="31821" y="544718"/>
                        </a:cubicBezTo>
                        <a:cubicBezTo>
                          <a:pt x="26983" y="452794"/>
                          <a:pt x="36659" y="385061"/>
                          <a:pt x="31821" y="297975"/>
                        </a:cubicBezTo>
                        <a:cubicBezTo>
                          <a:pt x="26983" y="210889"/>
                          <a:pt x="2793" y="22204"/>
                          <a:pt x="2793" y="22204"/>
                        </a:cubicBezTo>
                        <a:cubicBezTo>
                          <a:pt x="-2045" y="-21339"/>
                          <a:pt x="374" y="7689"/>
                          <a:pt x="2793" y="36718"/>
                        </a:cubicBezTo>
                      </a:path>
                    </a:pathLst>
                  </a:custGeom>
                  <a:noFill/>
                  <a:ln w="127000">
                    <a:solidFill>
                      <a:schemeClr val="accent2">
                        <a:alpha val="62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8" name="Freeform 97">
                    <a:extLst>
                      <a:ext uri="{FF2B5EF4-FFF2-40B4-BE49-F238E27FC236}">
                        <a16:creationId xmlns:a16="http://schemas.microsoft.com/office/drawing/2014/main" id="{3229F4C7-BBF4-DE4E-82E6-E00734FB9940}"/>
                      </a:ext>
                    </a:extLst>
                  </p:cNvPr>
                  <p:cNvSpPr/>
                  <p:nvPr/>
                </p:nvSpPr>
                <p:spPr>
                  <a:xfrm>
                    <a:off x="6908800" y="1027391"/>
                    <a:ext cx="1219200" cy="2017486"/>
                  </a:xfrm>
                  <a:custGeom>
                    <a:avLst/>
                    <a:gdLst>
                      <a:gd name="connsiteX0" fmla="*/ 1219200 w 1219200"/>
                      <a:gd name="connsiteY0" fmla="*/ 2017486 h 2017486"/>
                      <a:gd name="connsiteX1" fmla="*/ 885371 w 1219200"/>
                      <a:gd name="connsiteY1" fmla="*/ 1698171 h 2017486"/>
                      <a:gd name="connsiteX2" fmla="*/ 667657 w 1219200"/>
                      <a:gd name="connsiteY2" fmla="*/ 1451428 h 2017486"/>
                      <a:gd name="connsiteX3" fmla="*/ 406400 w 1219200"/>
                      <a:gd name="connsiteY3" fmla="*/ 1030514 h 2017486"/>
                      <a:gd name="connsiteX4" fmla="*/ 188686 w 1219200"/>
                      <a:gd name="connsiteY4" fmla="*/ 595086 h 2017486"/>
                      <a:gd name="connsiteX5" fmla="*/ 72571 w 1219200"/>
                      <a:gd name="connsiteY5" fmla="*/ 217714 h 2017486"/>
                      <a:gd name="connsiteX6" fmla="*/ 0 w 1219200"/>
                      <a:gd name="connsiteY6" fmla="*/ 0 h 20174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19200" h="2017486">
                        <a:moveTo>
                          <a:pt x="1219200" y="2017486"/>
                        </a:moveTo>
                        <a:cubicBezTo>
                          <a:pt x="1098247" y="1905000"/>
                          <a:pt x="977295" y="1792514"/>
                          <a:pt x="885371" y="1698171"/>
                        </a:cubicBezTo>
                        <a:cubicBezTo>
                          <a:pt x="793447" y="1603828"/>
                          <a:pt x="747485" y="1562704"/>
                          <a:pt x="667657" y="1451428"/>
                        </a:cubicBezTo>
                        <a:cubicBezTo>
                          <a:pt x="587829" y="1340152"/>
                          <a:pt x="486228" y="1173238"/>
                          <a:pt x="406400" y="1030514"/>
                        </a:cubicBezTo>
                        <a:cubicBezTo>
                          <a:pt x="326572" y="887790"/>
                          <a:pt x="244324" y="730553"/>
                          <a:pt x="188686" y="595086"/>
                        </a:cubicBezTo>
                        <a:cubicBezTo>
                          <a:pt x="133048" y="459619"/>
                          <a:pt x="104019" y="316895"/>
                          <a:pt x="72571" y="217714"/>
                        </a:cubicBezTo>
                        <a:cubicBezTo>
                          <a:pt x="41123" y="118533"/>
                          <a:pt x="20561" y="59266"/>
                          <a:pt x="0" y="0"/>
                        </a:cubicBezTo>
                      </a:path>
                    </a:pathLst>
                  </a:custGeom>
                  <a:noFill/>
                  <a:ln w="127000">
                    <a:solidFill>
                      <a:srgbClr val="FF0000">
                        <a:alpha val="46000"/>
                      </a:srgb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cxnSp>
              <p:nvCxnSpPr>
                <p:cNvPr id="94" name="Straight Connector 93">
                  <a:extLst>
                    <a:ext uri="{FF2B5EF4-FFF2-40B4-BE49-F238E27FC236}">
                      <a16:creationId xmlns:a16="http://schemas.microsoft.com/office/drawing/2014/main" id="{C2AE7391-85B8-7C4B-B31A-8DCD0C5FBE2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968167" y="1272876"/>
                  <a:ext cx="107686" cy="1177658"/>
                </a:xfrm>
                <a:prstGeom prst="line">
                  <a:avLst/>
                </a:prstGeom>
                <a:ln w="127000">
                  <a:solidFill>
                    <a:srgbClr val="00B050">
                      <a:alpha val="58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2" name="Freeform 81">
                <a:extLst>
                  <a:ext uri="{FF2B5EF4-FFF2-40B4-BE49-F238E27FC236}">
                    <a16:creationId xmlns:a16="http://schemas.microsoft.com/office/drawing/2014/main" id="{D9D826E7-34A2-0247-BCFC-797FF8F35029}"/>
                  </a:ext>
                </a:extLst>
              </p:cNvPr>
              <p:cNvSpPr/>
              <p:nvPr/>
            </p:nvSpPr>
            <p:spPr>
              <a:xfrm>
                <a:off x="3676207" y="2127560"/>
                <a:ext cx="1219200" cy="2017486"/>
              </a:xfrm>
              <a:custGeom>
                <a:avLst/>
                <a:gdLst>
                  <a:gd name="connsiteX0" fmla="*/ 1219200 w 1219200"/>
                  <a:gd name="connsiteY0" fmla="*/ 2017486 h 2017486"/>
                  <a:gd name="connsiteX1" fmla="*/ 885371 w 1219200"/>
                  <a:gd name="connsiteY1" fmla="*/ 1698171 h 2017486"/>
                  <a:gd name="connsiteX2" fmla="*/ 667657 w 1219200"/>
                  <a:gd name="connsiteY2" fmla="*/ 1451428 h 2017486"/>
                  <a:gd name="connsiteX3" fmla="*/ 406400 w 1219200"/>
                  <a:gd name="connsiteY3" fmla="*/ 1030514 h 2017486"/>
                  <a:gd name="connsiteX4" fmla="*/ 188686 w 1219200"/>
                  <a:gd name="connsiteY4" fmla="*/ 595086 h 2017486"/>
                  <a:gd name="connsiteX5" fmla="*/ 72571 w 1219200"/>
                  <a:gd name="connsiteY5" fmla="*/ 217714 h 2017486"/>
                  <a:gd name="connsiteX6" fmla="*/ 0 w 1219200"/>
                  <a:gd name="connsiteY6" fmla="*/ 0 h 20174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19200" h="2017486">
                    <a:moveTo>
                      <a:pt x="1219200" y="2017486"/>
                    </a:moveTo>
                    <a:cubicBezTo>
                      <a:pt x="1098247" y="1905000"/>
                      <a:pt x="977295" y="1792514"/>
                      <a:pt x="885371" y="1698171"/>
                    </a:cubicBezTo>
                    <a:cubicBezTo>
                      <a:pt x="793447" y="1603828"/>
                      <a:pt x="747485" y="1562704"/>
                      <a:pt x="667657" y="1451428"/>
                    </a:cubicBezTo>
                    <a:cubicBezTo>
                      <a:pt x="587829" y="1340152"/>
                      <a:pt x="486228" y="1173238"/>
                      <a:pt x="406400" y="1030514"/>
                    </a:cubicBezTo>
                    <a:cubicBezTo>
                      <a:pt x="326572" y="887790"/>
                      <a:pt x="244324" y="730553"/>
                      <a:pt x="188686" y="595086"/>
                    </a:cubicBezTo>
                    <a:cubicBezTo>
                      <a:pt x="133048" y="459619"/>
                      <a:pt x="104019" y="316895"/>
                      <a:pt x="72571" y="217714"/>
                    </a:cubicBezTo>
                    <a:cubicBezTo>
                      <a:pt x="41123" y="118533"/>
                      <a:pt x="20561" y="59266"/>
                      <a:pt x="0" y="0"/>
                    </a:cubicBezTo>
                  </a:path>
                </a:pathLst>
              </a:custGeom>
              <a:noFill/>
              <a:ln w="127000">
                <a:solidFill>
                  <a:schemeClr val="accent1">
                    <a:alpha val="46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E2147D5E-70A6-754E-AE63-48E9E1A6C5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0642" y="1054281"/>
              <a:ext cx="1781761" cy="560419"/>
            </a:xfrm>
            <a:prstGeom prst="line">
              <a:avLst/>
            </a:prstGeom>
            <a:ln w="127000">
              <a:solidFill>
                <a:schemeClr val="tx1">
                  <a:alpha val="5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9" name="TextBox 98">
            <a:extLst>
              <a:ext uri="{FF2B5EF4-FFF2-40B4-BE49-F238E27FC236}">
                <a16:creationId xmlns:a16="http://schemas.microsoft.com/office/drawing/2014/main" id="{E26D3487-536B-7040-9786-2A598DB17FBE}"/>
              </a:ext>
            </a:extLst>
          </p:cNvPr>
          <p:cNvSpPr txBox="1"/>
          <p:nvPr/>
        </p:nvSpPr>
        <p:spPr>
          <a:xfrm>
            <a:off x="5645593" y="723332"/>
            <a:ext cx="6223678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The process at left corresponds to which curve? </a:t>
            </a:r>
          </a:p>
          <a:p>
            <a:pPr marL="457200" indent="-457200">
              <a:buFont typeface="+mj-lt"/>
              <a:buAutoNum type="alphaUcPeriod"/>
            </a:pPr>
            <a:r>
              <a:rPr lang="en-US" sz="2400" dirty="0">
                <a:solidFill>
                  <a:srgbClr val="FF0000"/>
                </a:solidFill>
              </a:rPr>
              <a:t>Red</a:t>
            </a:r>
          </a:p>
          <a:p>
            <a:pPr marL="457200" indent="-457200">
              <a:buFont typeface="+mj-lt"/>
              <a:buAutoNum type="alphaUcPeriod"/>
            </a:pPr>
            <a:r>
              <a:rPr lang="en-US" sz="2400" dirty="0">
                <a:solidFill>
                  <a:srgbClr val="0070C0"/>
                </a:solidFill>
              </a:rPr>
              <a:t>Blue</a:t>
            </a:r>
          </a:p>
          <a:p>
            <a:pPr marL="457200" indent="-457200">
              <a:buFont typeface="+mj-lt"/>
              <a:buAutoNum type="alphaUcPeriod"/>
            </a:pPr>
            <a:r>
              <a:rPr lang="en-US" sz="2400" dirty="0">
                <a:solidFill>
                  <a:schemeClr val="accent2"/>
                </a:solidFill>
              </a:rPr>
              <a:t>Orange</a:t>
            </a:r>
          </a:p>
          <a:p>
            <a:pPr marL="457200" indent="-457200">
              <a:buFont typeface="+mj-lt"/>
              <a:buAutoNum type="alphaUcPeriod"/>
            </a:pPr>
            <a:r>
              <a:rPr lang="en-US" sz="2400" dirty="0">
                <a:solidFill>
                  <a:srgbClr val="00B050"/>
                </a:solidFill>
              </a:rPr>
              <a:t>Green</a:t>
            </a:r>
          </a:p>
        </p:txBody>
      </p:sp>
      <p:sp>
        <p:nvSpPr>
          <p:cNvPr id="39" name="Can 38">
            <a:extLst>
              <a:ext uri="{FF2B5EF4-FFF2-40B4-BE49-F238E27FC236}">
                <a16:creationId xmlns:a16="http://schemas.microsoft.com/office/drawing/2014/main" id="{92C04947-E39E-444D-9641-F6ADF3471D45}"/>
              </a:ext>
            </a:extLst>
          </p:cNvPr>
          <p:cNvSpPr/>
          <p:nvPr/>
        </p:nvSpPr>
        <p:spPr>
          <a:xfrm>
            <a:off x="2408408" y="2836443"/>
            <a:ext cx="716515" cy="404892"/>
          </a:xfrm>
          <a:prstGeom prst="can">
            <a:avLst>
              <a:gd name="adj" fmla="val 38571"/>
            </a:avLst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4FEE23A-C547-204F-872F-1C6183954D8A}"/>
              </a:ext>
            </a:extLst>
          </p:cNvPr>
          <p:cNvCxnSpPr/>
          <p:nvPr/>
        </p:nvCxnSpPr>
        <p:spPr>
          <a:xfrm>
            <a:off x="1431768" y="3762732"/>
            <a:ext cx="2594800" cy="0"/>
          </a:xfrm>
          <a:prstGeom prst="straightConnector1">
            <a:avLst/>
          </a:prstGeom>
          <a:ln w="635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8EF9094-522F-0CE3-AE6F-35CF31BFF85A}"/>
              </a:ext>
            </a:extLst>
          </p:cNvPr>
          <p:cNvCxnSpPr>
            <a:cxnSpLocks/>
          </p:cNvCxnSpPr>
          <p:nvPr/>
        </p:nvCxnSpPr>
        <p:spPr>
          <a:xfrm flipH="1" flipV="1">
            <a:off x="9368340" y="4540057"/>
            <a:ext cx="610050" cy="778883"/>
          </a:xfrm>
          <a:prstGeom prst="line">
            <a:avLst/>
          </a:prstGeom>
          <a:ln w="127000">
            <a:solidFill>
              <a:srgbClr val="00B050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51464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B0DC144-BB60-8D4F-A1A3-CAEC2D8534E3}"/>
                  </a:ext>
                </a:extLst>
              </p:cNvPr>
              <p:cNvSpPr txBox="1"/>
              <p:nvPr/>
            </p:nvSpPr>
            <p:spPr>
              <a:xfrm>
                <a:off x="5486400" y="1769616"/>
                <a:ext cx="6073750" cy="26776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ea typeface="Cambria Math" panose="02040503050406030204" pitchFamily="18" charset="0"/>
                  </a:rPr>
                  <a:t>One can best explain </a:t>
                </a:r>
                <a:r>
                  <a:rPr lang="en-US" sz="2400" b="0" dirty="0">
                    <a:ea typeface="Cambria Math" panose="02040503050406030204" pitchFamily="18" charset="0"/>
                  </a:rPr>
                  <a:t>the reduction in </a:t>
                </a:r>
                <a14:m>
                  <m:oMath xmlns:m="http://schemas.openxmlformats.org/officeDocument/2006/math">
                    <m:r>
                      <a:rPr lang="en-US" sz="2400" b="0" i="1">
                        <a:latin typeface="Cambria Math" panose="02040503050406030204" pitchFamily="18" charset="0"/>
                      </a:rPr>
                      <m:t>𝛥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𝑟𝑥𝑛</m:t>
                        </m:r>
                      </m:sub>
                    </m:sSub>
                  </m:oMath>
                </a14:m>
                <a:r>
                  <a:rPr lang="en-US" sz="2400" b="0" dirty="0">
                    <a:ea typeface="Cambria Math" panose="02040503050406030204" pitchFamily="18" charset="0"/>
                  </a:rPr>
                  <a:t> at higher temperatures by referring to</a:t>
                </a:r>
              </a:p>
              <a:p>
                <a:endParaRPr lang="en-US" sz="2400" dirty="0">
                  <a:ea typeface="Cambria Math" panose="02040503050406030204" pitchFamily="18" charset="0"/>
                </a:endParaRPr>
              </a:p>
              <a:p>
                <a:pPr marL="457200" indent="-457200">
                  <a:buFont typeface="+mj-lt"/>
                  <a:buAutoNum type="alphaUcPeriod"/>
                </a:pPr>
                <a:r>
                  <a:rPr lang="en-US" sz="2400" dirty="0">
                    <a:ea typeface="Cambria Math" panose="02040503050406030204" pitchFamily="18" charset="0"/>
                  </a:rPr>
                  <a:t>Deviation from ideal behavior</a:t>
                </a:r>
              </a:p>
              <a:p>
                <a:pPr marL="457200" indent="-457200">
                  <a:buFont typeface="+mj-lt"/>
                  <a:buAutoNum type="alphaUcPeriod"/>
                </a:pPr>
                <a:r>
                  <a:rPr lang="en-US" sz="2400" dirty="0">
                    <a:ea typeface="Cambria Math" panose="02040503050406030204" pitchFamily="18" charset="0"/>
                  </a:rPr>
                  <a:t>Difference in entropies</a:t>
                </a:r>
              </a:p>
              <a:p>
                <a:pPr marL="457200" indent="-457200">
                  <a:buFont typeface="+mj-lt"/>
                  <a:buAutoNum type="alphaUcPeriod"/>
                </a:pPr>
                <a:r>
                  <a:rPr lang="en-US" sz="2400" dirty="0">
                    <a:ea typeface="Cambria Math" panose="02040503050406030204" pitchFamily="18" charset="0"/>
                  </a:rPr>
                  <a:t>Difference in heat capacities</a:t>
                </a:r>
              </a:p>
              <a:p>
                <a:pPr marL="457200" indent="-457200">
                  <a:buFont typeface="+mj-lt"/>
                  <a:buAutoNum type="alphaUcPeriod"/>
                </a:pPr>
                <a:r>
                  <a:rPr lang="en-US" sz="2400" dirty="0">
                    <a:ea typeface="Cambria Math" panose="02040503050406030204" pitchFamily="18" charset="0"/>
                  </a:rPr>
                  <a:t>Difference in Gibbs energies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B0DC144-BB60-8D4F-A1A3-CAEC2D8534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6400" y="1769616"/>
                <a:ext cx="6073750" cy="2677656"/>
              </a:xfrm>
              <a:prstGeom prst="rect">
                <a:avLst/>
              </a:prstGeom>
              <a:blipFill>
                <a:blip r:embed="rId2"/>
                <a:stretch>
                  <a:fillRect l="-1670" t="-1415" r="-1044" b="-37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4" name="Group 53">
            <a:extLst>
              <a:ext uri="{FF2B5EF4-FFF2-40B4-BE49-F238E27FC236}">
                <a16:creationId xmlns:a16="http://schemas.microsoft.com/office/drawing/2014/main" id="{16E82BE5-148A-C545-9156-BF3A1E6177F5}"/>
              </a:ext>
            </a:extLst>
          </p:cNvPr>
          <p:cNvGrpSpPr/>
          <p:nvPr/>
        </p:nvGrpSpPr>
        <p:grpSpPr>
          <a:xfrm>
            <a:off x="389610" y="1941491"/>
            <a:ext cx="4367818" cy="3647779"/>
            <a:chOff x="7558432" y="3507294"/>
            <a:chExt cx="3449154" cy="2718580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5CFB11A-70B0-9A4C-9B96-9206F5E8CD3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58432" y="3507294"/>
              <a:ext cx="3449154" cy="2718580"/>
            </a:xfrm>
            <a:prstGeom prst="rect">
              <a:avLst/>
            </a:prstGeom>
          </p:spPr>
        </p:pic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D0963B5E-C7C2-7D41-B5D5-02CBEB4CDF1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81019" y="4656982"/>
              <a:ext cx="0" cy="834178"/>
            </a:xfrm>
            <a:prstGeom prst="straightConnector1">
              <a:avLst/>
            </a:prstGeom>
            <a:ln w="101600">
              <a:solidFill>
                <a:schemeClr val="bg2">
                  <a:lumMod val="75000"/>
                </a:schemeClr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CA4ECA9D-B74B-F54D-9D17-216D75E3EAC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21058" y="3712936"/>
              <a:ext cx="0" cy="528270"/>
            </a:xfrm>
            <a:prstGeom prst="straightConnector1">
              <a:avLst/>
            </a:prstGeom>
            <a:ln w="101600"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3784A5B-BFAA-0849-8251-4D1E75CEC85B}"/>
              </a:ext>
            </a:extLst>
          </p:cNvPr>
          <p:cNvSpPr txBox="1"/>
          <p:nvPr/>
        </p:nvSpPr>
        <p:spPr>
          <a:xfrm>
            <a:off x="886566" y="1390095"/>
            <a:ext cx="44719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Upper surface is vapor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9108B3F-9D82-034F-A192-AFA54C32DB2E}"/>
                  </a:ext>
                </a:extLst>
              </p:cNvPr>
              <p:cNvSpPr txBox="1"/>
              <p:nvPr/>
            </p:nvSpPr>
            <p:spPr>
              <a:xfrm>
                <a:off x="0" y="0"/>
                <a:ext cx="12192000" cy="461665"/>
              </a:xfrm>
              <a:prstGeom prst="rect">
                <a:avLst/>
              </a:prstGeom>
              <a:solidFill>
                <a:schemeClr val="accent2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Week 8 -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𝜟</m:t>
                    </m:r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𝒓𝒙𝒏</m:t>
                        </m:r>
                      </m:sub>
                    </m:sSub>
                  </m:oMath>
                </a14:m>
                <a:r>
                  <a:rPr lang="en-US" sz="2400" b="1" dirty="0"/>
                  <a:t> 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9108B3F-9D82-034F-A192-AFA54C32DB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12192000" cy="461665"/>
              </a:xfrm>
              <a:prstGeom prst="rect">
                <a:avLst/>
              </a:prstGeom>
              <a:blipFill>
                <a:blip r:embed="rId4"/>
                <a:stretch>
                  <a:fillRect l="-832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0FFC7E07-A42B-984A-9E0D-919CD3B2A088}"/>
              </a:ext>
            </a:extLst>
          </p:cNvPr>
          <p:cNvSpPr txBox="1"/>
          <p:nvPr/>
        </p:nvSpPr>
        <p:spPr>
          <a:xfrm>
            <a:off x="886566" y="5674284"/>
            <a:ext cx="44719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Lower surface is liquid</a:t>
            </a:r>
          </a:p>
        </p:txBody>
      </p:sp>
    </p:spTree>
    <p:extLst>
      <p:ext uri="{BB962C8B-B14F-4D97-AF65-F5344CB8AC3E}">
        <p14:creationId xmlns:p14="http://schemas.microsoft.com/office/powerpoint/2010/main" val="7535192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CB63A21-7279-9D42-8077-C7DDE7E0E8D4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Week 9 – Expansivity and compressibility (#1)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C3C8ABB6-B1AB-F144-A138-B03D987BCA52}"/>
                  </a:ext>
                </a:extLst>
              </p:cNvPr>
              <p:cNvSpPr/>
              <p:nvPr/>
            </p:nvSpPr>
            <p:spPr>
              <a:xfrm>
                <a:off x="3125008" y="637641"/>
                <a:ext cx="5611906" cy="693138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𝜶</m:t>
                        </m:r>
                      </m:e>
                      <m:sub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𝑷</m:t>
                        </m:r>
                      </m:sub>
                    </m:sSub>
                    <m:r>
                      <a:rPr lang="en-US" sz="2400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f>
                      <m:fPr>
                        <m:ctrlP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𝑽</m:t>
                        </m:r>
                      </m:den>
                    </m:f>
                    <m:sSub>
                      <m:sSubPr>
                        <m:ctrlP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2400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400" b="1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b="1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𝝏</m:t>
                                </m:r>
                                <m:r>
                                  <a:rPr lang="en-US" sz="2400" b="1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𝑽</m:t>
                                </m:r>
                              </m:num>
                              <m:den>
                                <m:r>
                                  <a:rPr lang="en-US" sz="2400" b="1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𝝏</m:t>
                                </m:r>
                                <m:r>
                                  <a:rPr lang="en-US" sz="2400" b="1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𝑻</m:t>
                                </m:r>
                              </m:den>
                            </m:f>
                          </m:e>
                        </m:d>
                      </m:e>
                      <m:sub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𝑷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accent1"/>
                    </a:solidFill>
                    <a:ea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C3C8ABB6-B1AB-F144-A138-B03D987BCA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5008" y="637641"/>
                <a:ext cx="5611906" cy="693138"/>
              </a:xfrm>
              <a:prstGeom prst="rect">
                <a:avLst/>
              </a:prstGeom>
              <a:blipFill>
                <a:blip r:embed="rId2"/>
                <a:stretch>
                  <a:fillRect b="-1754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6CD2CAB4-2A6F-9040-AC7D-FB7E5583349C}"/>
                  </a:ext>
                </a:extLst>
              </p:cNvPr>
              <p:cNvSpPr/>
              <p:nvPr/>
            </p:nvSpPr>
            <p:spPr>
              <a:xfrm>
                <a:off x="89648" y="1365697"/>
                <a:ext cx="11682627" cy="61484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Suppose we have a gas whose equation of state is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𝑛𝑅𝑇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2400" dirty="0"/>
                  <a:t>. Then </a:t>
                </a: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6CD2CAB4-2A6F-9040-AC7D-FB7E558334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48" y="1365697"/>
                <a:ext cx="11682627" cy="614848"/>
              </a:xfrm>
              <a:prstGeom prst="rect">
                <a:avLst/>
              </a:prstGeom>
              <a:blipFill>
                <a:blip r:embed="rId3"/>
                <a:stretch>
                  <a:fillRect l="-870" b="-102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A5485A44-2904-1249-86B0-B270CD23A971}"/>
              </a:ext>
            </a:extLst>
          </p:cNvPr>
          <p:cNvGrpSpPr/>
          <p:nvPr/>
        </p:nvGrpSpPr>
        <p:grpSpPr>
          <a:xfrm>
            <a:off x="8592423" y="2591204"/>
            <a:ext cx="2917588" cy="4114396"/>
            <a:chOff x="7140812" y="1696649"/>
            <a:chExt cx="3503351" cy="5008951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9CAFFE4-FBB5-3A4D-AC1C-5E03BFC575B2}"/>
                </a:ext>
              </a:extLst>
            </p:cNvPr>
            <p:cNvSpPr/>
            <p:nvPr/>
          </p:nvSpPr>
          <p:spPr>
            <a:xfrm>
              <a:off x="8086165" y="2133600"/>
              <a:ext cx="594697" cy="4572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A6C1172-E2F3-4C4F-B6B5-0302ACCD8E86}"/>
                </a:ext>
              </a:extLst>
            </p:cNvPr>
            <p:cNvSpPr/>
            <p:nvPr/>
          </p:nvSpPr>
          <p:spPr>
            <a:xfrm>
              <a:off x="9271019" y="1828800"/>
              <a:ext cx="594697" cy="4876800"/>
            </a:xfrm>
            <a:prstGeom prst="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C928693B-D9D5-404F-8F62-F41B9484A163}"/>
                    </a:ext>
                  </a:extLst>
                </p:cNvPr>
                <p:cNvSpPr txBox="1"/>
                <p:nvPr/>
              </p:nvSpPr>
              <p:spPr>
                <a:xfrm>
                  <a:off x="7140812" y="3701533"/>
                  <a:ext cx="1300549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C928693B-D9D5-404F-8F62-F41B9484A16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40812" y="3701533"/>
                  <a:ext cx="1300549" cy="461665"/>
                </a:xfrm>
                <a:prstGeom prst="rect">
                  <a:avLst/>
                </a:prstGeom>
                <a:blipFill>
                  <a:blip r:embed="rId4"/>
                  <a:stretch>
                    <a:fillRect b="-161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001C398A-86C9-1248-A6E1-87F37D7DA401}"/>
                    </a:ext>
                  </a:extLst>
                </p:cNvPr>
                <p:cNvSpPr txBox="1"/>
                <p:nvPr/>
              </p:nvSpPr>
              <p:spPr>
                <a:xfrm>
                  <a:off x="9825528" y="1696649"/>
                  <a:ext cx="818635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001C398A-86C9-1248-A6E1-87F37D7DA40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25528" y="1696649"/>
                  <a:ext cx="818635" cy="461665"/>
                </a:xfrm>
                <a:prstGeom prst="rect">
                  <a:avLst/>
                </a:prstGeom>
                <a:blipFill>
                  <a:blip r:embed="rId5"/>
                  <a:stretch>
                    <a:fillRect b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5AA568C3-66A6-7C4F-B2B0-B9CDC5E18419}"/>
                </a:ext>
              </a:extLst>
            </p:cNvPr>
            <p:cNvCxnSpPr/>
            <p:nvPr/>
          </p:nvCxnSpPr>
          <p:spPr>
            <a:xfrm>
              <a:off x="9106930" y="2133600"/>
              <a:ext cx="963827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5F9FCF7D-2B65-2540-8183-FD584F807E7D}"/>
                  </a:ext>
                </a:extLst>
              </p:cNvPr>
              <p:cNvSpPr/>
              <p:nvPr/>
            </p:nvSpPr>
            <p:spPr>
              <a:xfrm>
                <a:off x="1330279" y="2355523"/>
                <a:ext cx="5586627" cy="40373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57200" indent="-457200">
                  <a:buFont typeface="+mj-lt"/>
                  <a:buAutoNum type="alphaUcPeriod"/>
                </a:pPr>
                <a:r>
                  <a:rPr lang="en-US" sz="24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den>
                    </m:f>
                  </m:oMath>
                </a14:m>
                <a:endParaRPr lang="en-US" sz="24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 marL="457200" indent="-457200">
                  <a:buFont typeface="+mj-lt"/>
                  <a:buAutoNum type="alphaUcPeriod"/>
                </a:pPr>
                <a:endParaRPr lang="en-US" sz="24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 marL="457200" indent="-457200">
                  <a:buFont typeface="+mj-lt"/>
                  <a:buAutoNum type="alphaUcPeriod"/>
                </a:pPr>
                <a:r>
                  <a:rPr lang="en-US" sz="24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num>
                          <m:den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𝑛𝑅</m:t>
                            </m:r>
                          </m:den>
                        </m:f>
                      </m:den>
                    </m:f>
                  </m:oMath>
                </a14:m>
                <a:endParaRPr lang="en-US" sz="2400" dirty="0"/>
              </a:p>
              <a:p>
                <a:pPr marL="457200" indent="-457200">
                  <a:buFont typeface="+mj-lt"/>
                  <a:buAutoNum type="alphaUcPeriod"/>
                </a:pPr>
                <a:endParaRPr lang="en-US" sz="24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 marL="457200" indent="-457200">
                  <a:buFont typeface="+mj-lt"/>
                  <a:buAutoNum type="alphaUcPeriod"/>
                </a:pPr>
                <a:r>
                  <a:rPr lang="en-US" sz="24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ln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⁡(</m:t>
                        </m:r>
                        <m:f>
                          <m:f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num>
                          <m:den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den>
                        </m:f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sz="2400" dirty="0"/>
              </a:p>
              <a:p>
                <a:pPr marL="457200" indent="-457200">
                  <a:buFont typeface="+mj-lt"/>
                  <a:buAutoNum type="alphaUcPeriod"/>
                </a:pPr>
                <a:endParaRPr lang="en-US" sz="2400" dirty="0"/>
              </a:p>
              <a:p>
                <a:pPr marL="457200" indent="-457200">
                  <a:buFont typeface="+mj-lt"/>
                  <a:buAutoNum type="alphaUcPeriod"/>
                </a:pPr>
                <a:r>
                  <a:rPr lang="en-US" sz="24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exp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⁡(</m:t>
                        </m:r>
                        <m:f>
                          <m:f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num>
                          <m:den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den>
                        </m:f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)⁡</m:t>
                        </m:r>
                      </m:den>
                    </m:f>
                  </m:oMath>
                </a14:m>
                <a:endParaRPr lang="en-US" sz="2400" dirty="0"/>
              </a:p>
              <a:p>
                <a:pPr marL="457200" indent="-457200">
                  <a:buFont typeface="+mj-lt"/>
                  <a:buAutoNum type="alphaUcPeriod"/>
                </a:pPr>
                <a:endParaRPr lang="en-US" sz="2400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5F9FCF7D-2B65-2540-8183-FD584F807E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0279" y="2355523"/>
                <a:ext cx="5586627" cy="4037324"/>
              </a:xfrm>
              <a:prstGeom prst="rect">
                <a:avLst/>
              </a:prstGeom>
              <a:blipFill>
                <a:blip r:embed="rId6"/>
                <a:stretch>
                  <a:fillRect l="-15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569733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CB63A21-7279-9D42-8077-C7DDE7E0E8D4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Week 9 – Expansivity and compressibility (#2)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C3C8ABB6-B1AB-F144-A138-B03D987BCA52}"/>
                  </a:ext>
                </a:extLst>
              </p:cNvPr>
              <p:cNvSpPr/>
              <p:nvPr/>
            </p:nvSpPr>
            <p:spPr>
              <a:xfrm>
                <a:off x="3125008" y="637641"/>
                <a:ext cx="5611906" cy="693138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𝜶</m:t>
                        </m:r>
                      </m:e>
                      <m:sub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𝑷</m:t>
                        </m:r>
                      </m:sub>
                    </m:sSub>
                    <m:r>
                      <a:rPr lang="en-US" sz="2400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f>
                      <m:fPr>
                        <m:ctrlP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𝑽</m:t>
                        </m:r>
                      </m:den>
                    </m:f>
                    <m:sSub>
                      <m:sSubPr>
                        <m:ctrlP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2400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400" b="1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b="1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𝝏</m:t>
                                </m:r>
                                <m:r>
                                  <a:rPr lang="en-US" sz="2400" b="1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𝑽</m:t>
                                </m:r>
                              </m:num>
                              <m:den>
                                <m:r>
                                  <a:rPr lang="en-US" sz="2400" b="1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𝝏</m:t>
                                </m:r>
                                <m:r>
                                  <a:rPr lang="en-US" sz="2400" b="1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𝑻</m:t>
                                </m:r>
                              </m:den>
                            </m:f>
                          </m:e>
                        </m:d>
                      </m:e>
                      <m:sub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𝑷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accent1"/>
                    </a:solidFill>
                    <a:ea typeface="Cambria Math" panose="02040503050406030204" pitchFamily="18" charset="0"/>
                  </a:rPr>
                  <a:t> 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𝜿</m:t>
                        </m:r>
                      </m:e>
                      <m:sub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𝑻</m:t>
                        </m:r>
                      </m:sub>
                    </m:sSub>
                    <m:r>
                      <a:rPr lang="en-US" sz="2400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≡−</m:t>
                    </m:r>
                    <m:f>
                      <m:fPr>
                        <m:ctrlP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𝑽</m:t>
                        </m:r>
                      </m:den>
                    </m:f>
                    <m:sSub>
                      <m:sSubPr>
                        <m:ctrlP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2400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400" b="1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b="1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𝝏</m:t>
                                </m:r>
                                <m:r>
                                  <a:rPr lang="en-US" sz="2400" b="1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𝑽</m:t>
                                </m:r>
                              </m:num>
                              <m:den>
                                <m:r>
                                  <a:rPr lang="en-US" sz="2400" b="1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𝝏</m:t>
                                </m:r>
                                <m:r>
                                  <a:rPr lang="en-US" sz="2400" b="1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𝑷</m:t>
                                </m:r>
                              </m:den>
                            </m:f>
                          </m:e>
                        </m:d>
                      </m:e>
                      <m:sub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𝑻</m:t>
                        </m:r>
                      </m:sub>
                    </m:sSub>
                  </m:oMath>
                </a14:m>
                <a:endParaRPr lang="en-US" sz="2400" dirty="0">
                  <a:solidFill>
                    <a:schemeClr val="accent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C3C8ABB6-B1AB-F144-A138-B03D987BCA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5008" y="637641"/>
                <a:ext cx="5611906" cy="693138"/>
              </a:xfrm>
              <a:prstGeom prst="rect">
                <a:avLst/>
              </a:prstGeom>
              <a:blipFill>
                <a:blip r:embed="rId2"/>
                <a:stretch>
                  <a:fillRect b="-1754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6CD2CAB4-2A6F-9040-AC7D-FB7E5583349C}"/>
                  </a:ext>
                </a:extLst>
              </p:cNvPr>
              <p:cNvSpPr/>
              <p:nvPr/>
            </p:nvSpPr>
            <p:spPr>
              <a:xfrm>
                <a:off x="89648" y="1365697"/>
                <a:ext cx="11682627" cy="99418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We said that for liquids and solids we can estimate the relative volume change associated with </a:t>
                </a:r>
                <a:r>
                  <a:rPr lang="en-US" sz="2400" b="1" dirty="0"/>
                  <a:t>sea level rise due to climate change</a:t>
                </a:r>
                <a:r>
                  <a:rPr lang="en-US" sz="2400" dirty="0"/>
                  <a:t>. Which is the relevant equation for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𝑽</m:t>
                        </m:r>
                      </m:num>
                      <m:den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𝑽</m:t>
                        </m:r>
                      </m:den>
                    </m:f>
                  </m:oMath>
                </a14:m>
                <a:r>
                  <a:rPr lang="en-US" sz="2400" dirty="0"/>
                  <a:t>? </a:t>
                </a: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6CD2CAB4-2A6F-9040-AC7D-FB7E558334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48" y="1365697"/>
                <a:ext cx="11682627" cy="994183"/>
              </a:xfrm>
              <a:prstGeom prst="rect">
                <a:avLst/>
              </a:prstGeom>
              <a:blipFill>
                <a:blip r:embed="rId3"/>
                <a:stretch>
                  <a:fillRect l="-870" t="-5063" b="-63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A5485A44-2904-1249-86B0-B270CD23A971}"/>
              </a:ext>
            </a:extLst>
          </p:cNvPr>
          <p:cNvGrpSpPr/>
          <p:nvPr/>
        </p:nvGrpSpPr>
        <p:grpSpPr>
          <a:xfrm>
            <a:off x="8592423" y="2591204"/>
            <a:ext cx="2917588" cy="4114396"/>
            <a:chOff x="7140812" y="1696649"/>
            <a:chExt cx="3503351" cy="5008951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9CAFFE4-FBB5-3A4D-AC1C-5E03BFC575B2}"/>
                </a:ext>
              </a:extLst>
            </p:cNvPr>
            <p:cNvSpPr/>
            <p:nvPr/>
          </p:nvSpPr>
          <p:spPr>
            <a:xfrm>
              <a:off x="8086165" y="2133600"/>
              <a:ext cx="594697" cy="4572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A6C1172-E2F3-4C4F-B6B5-0302ACCD8E86}"/>
                </a:ext>
              </a:extLst>
            </p:cNvPr>
            <p:cNvSpPr/>
            <p:nvPr/>
          </p:nvSpPr>
          <p:spPr>
            <a:xfrm>
              <a:off x="9271019" y="1828800"/>
              <a:ext cx="594697" cy="4876800"/>
            </a:xfrm>
            <a:prstGeom prst="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C928693B-D9D5-404F-8F62-F41B9484A163}"/>
                    </a:ext>
                  </a:extLst>
                </p:cNvPr>
                <p:cNvSpPr txBox="1"/>
                <p:nvPr/>
              </p:nvSpPr>
              <p:spPr>
                <a:xfrm>
                  <a:off x="7140812" y="3701533"/>
                  <a:ext cx="1300549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C928693B-D9D5-404F-8F62-F41B9484A16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40812" y="3701533"/>
                  <a:ext cx="1300549" cy="461665"/>
                </a:xfrm>
                <a:prstGeom prst="rect">
                  <a:avLst/>
                </a:prstGeom>
                <a:blipFill>
                  <a:blip r:embed="rId4"/>
                  <a:stretch>
                    <a:fillRect b="-161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001C398A-86C9-1248-A6E1-87F37D7DA401}"/>
                    </a:ext>
                  </a:extLst>
                </p:cNvPr>
                <p:cNvSpPr txBox="1"/>
                <p:nvPr/>
              </p:nvSpPr>
              <p:spPr>
                <a:xfrm>
                  <a:off x="9825528" y="1696649"/>
                  <a:ext cx="818635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001C398A-86C9-1248-A6E1-87F37D7DA40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25528" y="1696649"/>
                  <a:ext cx="818635" cy="461665"/>
                </a:xfrm>
                <a:prstGeom prst="rect">
                  <a:avLst/>
                </a:prstGeom>
                <a:blipFill>
                  <a:blip r:embed="rId5"/>
                  <a:stretch>
                    <a:fillRect b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5AA568C3-66A6-7C4F-B2B0-B9CDC5E18419}"/>
                </a:ext>
              </a:extLst>
            </p:cNvPr>
            <p:cNvCxnSpPr/>
            <p:nvPr/>
          </p:nvCxnSpPr>
          <p:spPr>
            <a:xfrm>
              <a:off x="9106930" y="2133600"/>
              <a:ext cx="963827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5F9FCF7D-2B65-2540-8183-FD584F807E7D}"/>
                  </a:ext>
                </a:extLst>
              </p:cNvPr>
              <p:cNvSpPr/>
              <p:nvPr/>
            </p:nvSpPr>
            <p:spPr>
              <a:xfrm>
                <a:off x="1918191" y="2970420"/>
                <a:ext cx="5586627" cy="267765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57200" indent="-457200">
                  <a:buFont typeface="+mj-lt"/>
                  <a:buAutoNum type="alphaUcPeriod"/>
                </a:pPr>
                <a:r>
                  <a:rPr lang="en-US" sz="24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</a:p>
              <a:p>
                <a:pPr marL="457200" indent="-457200">
                  <a:buFont typeface="+mj-lt"/>
                  <a:buAutoNum type="alphaUcPeriod"/>
                </a:pPr>
                <a:endParaRPr lang="en-US" sz="24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 marL="457200" indent="-457200">
                  <a:buFont typeface="+mj-lt"/>
                  <a:buAutoNum type="alphaUcPeriod"/>
                </a:pPr>
                <a:r>
                  <a:rPr lang="en-US" sz="24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𝜅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</m:oMath>
                </a14:m>
                <a:endParaRPr lang="en-US" sz="2400" dirty="0">
                  <a:solidFill>
                    <a:schemeClr val="tx1"/>
                  </a:solidFill>
                </a:endParaRPr>
              </a:p>
              <a:p>
                <a:pPr marL="457200" indent="-457200">
                  <a:buFont typeface="+mj-lt"/>
                  <a:buAutoNum type="alphaUcPeriod"/>
                </a:pPr>
                <a:endParaRPr lang="en-US" sz="2400" dirty="0">
                  <a:solidFill>
                    <a:schemeClr val="tx1"/>
                  </a:solidFill>
                </a:endParaRPr>
              </a:p>
              <a:p>
                <a:pPr marL="457200" indent="-457200">
                  <a:buFont typeface="+mj-lt"/>
                  <a:buAutoNum type="alphaUcPeriod"/>
                </a:pPr>
                <a:r>
                  <a:rPr lang="en-US" sz="24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24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sub>
                    </m:sSub>
                    <m:r>
                      <a:rPr lang="en-US" sz="24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</m:oMath>
                </a14:m>
                <a:endParaRPr lang="en-US" sz="2400" dirty="0">
                  <a:solidFill>
                    <a:schemeClr val="tx1"/>
                  </a:solidFill>
                </a:endParaRPr>
              </a:p>
              <a:p>
                <a:pPr marL="457200" indent="-457200">
                  <a:buFont typeface="+mj-lt"/>
                  <a:buAutoNum type="alphaUcPeriod"/>
                </a:pPr>
                <a:endParaRPr lang="en-US" sz="2400" dirty="0">
                  <a:solidFill>
                    <a:schemeClr val="tx1"/>
                  </a:solidFill>
                </a:endParaRPr>
              </a:p>
              <a:p>
                <a:pPr marL="457200" indent="-457200">
                  <a:buFont typeface="+mj-lt"/>
                  <a:buAutoNum type="alphaUcPeriod"/>
                </a:pPr>
                <a:r>
                  <a:rPr lang="en-US" sz="24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𝜅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</m:oMath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5F9FCF7D-2B65-2540-8183-FD584F807E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8191" y="2970420"/>
                <a:ext cx="5586627" cy="2677656"/>
              </a:xfrm>
              <a:prstGeom prst="rect">
                <a:avLst/>
              </a:prstGeom>
              <a:blipFill>
                <a:blip r:embed="rId6"/>
                <a:stretch>
                  <a:fillRect l="-1818" t="-1887" b="-42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565601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CB63A21-7279-9D42-8077-C7DDE7E0E8D4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Week 9 – Phase diagrams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8598EC8-01A4-D546-9F5E-EA1A4FB9C1D1}"/>
              </a:ext>
            </a:extLst>
          </p:cNvPr>
          <p:cNvSpPr txBox="1"/>
          <p:nvPr/>
        </p:nvSpPr>
        <p:spPr>
          <a:xfrm>
            <a:off x="7003733" y="1331785"/>
            <a:ext cx="4517707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Clapeyron</a:t>
            </a:r>
          </a:p>
          <a:p>
            <a:r>
              <a:rPr lang="en-US" sz="2400" dirty="0"/>
              <a:t>Clausius-Clapeyron</a:t>
            </a:r>
          </a:p>
          <a:p>
            <a:r>
              <a:rPr lang="en-US" sz="2400" dirty="0" err="1"/>
              <a:t>Raoult</a:t>
            </a:r>
            <a:endParaRPr lang="en-US" sz="2400" dirty="0"/>
          </a:p>
          <a:p>
            <a:r>
              <a:rPr lang="en-US" sz="2400" dirty="0"/>
              <a:t>Thomson</a:t>
            </a:r>
          </a:p>
          <a:p>
            <a:endParaRPr lang="en-US" sz="2400" dirty="0"/>
          </a:p>
          <a:p>
            <a:pPr marL="457200" indent="-457200">
              <a:buFont typeface="+mj-lt"/>
              <a:buAutoNum type="alphaUcPeriod"/>
            </a:pPr>
            <a:r>
              <a:rPr lang="en-US" sz="2400" b="1" dirty="0">
                <a:solidFill>
                  <a:srgbClr val="00B050"/>
                </a:solidFill>
              </a:rPr>
              <a:t>…</a:t>
            </a:r>
          </a:p>
          <a:p>
            <a:pPr marL="457200" indent="-457200">
              <a:buFont typeface="+mj-lt"/>
              <a:buAutoNum type="alphaUcPeriod"/>
            </a:pPr>
            <a:r>
              <a:rPr lang="en-US" sz="2400" b="1" dirty="0">
                <a:solidFill>
                  <a:srgbClr val="00B0F0"/>
                </a:solidFill>
              </a:rPr>
              <a:t>…</a:t>
            </a:r>
          </a:p>
          <a:p>
            <a:pPr marL="457200" indent="-457200">
              <a:buFont typeface="+mj-lt"/>
              <a:buAutoNum type="alphaUcPeriod"/>
            </a:pPr>
            <a:r>
              <a:rPr lang="en-US" sz="2400" b="1" dirty="0">
                <a:solidFill>
                  <a:srgbClr val="FF0000"/>
                </a:solidFill>
              </a:rPr>
              <a:t>…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308DB52-9F65-AC71-7977-131F64E37FD3}"/>
              </a:ext>
            </a:extLst>
          </p:cNvPr>
          <p:cNvGrpSpPr/>
          <p:nvPr/>
        </p:nvGrpSpPr>
        <p:grpSpPr>
          <a:xfrm>
            <a:off x="523125" y="717394"/>
            <a:ext cx="6968589" cy="5877716"/>
            <a:chOff x="523125" y="717394"/>
            <a:chExt cx="5526266" cy="4812665"/>
          </a:xfrm>
        </p:grpSpPr>
        <p:grpSp>
          <p:nvGrpSpPr>
            <p:cNvPr id="118" name="Group 117">
              <a:extLst>
                <a:ext uri="{FF2B5EF4-FFF2-40B4-BE49-F238E27FC236}">
                  <a16:creationId xmlns:a16="http://schemas.microsoft.com/office/drawing/2014/main" id="{FCB99CD9-472E-274C-B6AC-2D88E1B4392D}"/>
                </a:ext>
              </a:extLst>
            </p:cNvPr>
            <p:cNvGrpSpPr/>
            <p:nvPr/>
          </p:nvGrpSpPr>
          <p:grpSpPr>
            <a:xfrm>
              <a:off x="523125" y="717394"/>
              <a:ext cx="4272107" cy="4812665"/>
              <a:chOff x="523125" y="717394"/>
              <a:chExt cx="4272107" cy="4812665"/>
            </a:xfrm>
          </p:grpSpPr>
          <p:grpSp>
            <p:nvGrpSpPr>
              <p:cNvPr id="119" name="Group 118">
                <a:extLst>
                  <a:ext uri="{FF2B5EF4-FFF2-40B4-BE49-F238E27FC236}">
                    <a16:creationId xmlns:a16="http://schemas.microsoft.com/office/drawing/2014/main" id="{62B46F46-EDDD-C84F-9CDC-FFFA6278BD52}"/>
                  </a:ext>
                </a:extLst>
              </p:cNvPr>
              <p:cNvGrpSpPr/>
              <p:nvPr/>
            </p:nvGrpSpPr>
            <p:grpSpPr>
              <a:xfrm>
                <a:off x="523125" y="828967"/>
                <a:ext cx="4272107" cy="4701092"/>
                <a:chOff x="1376696" y="1157097"/>
                <a:chExt cx="4272107" cy="4701092"/>
              </a:xfrm>
            </p:grpSpPr>
            <p:grpSp>
              <p:nvGrpSpPr>
                <p:cNvPr id="127" name="Group 126">
                  <a:extLst>
                    <a:ext uri="{FF2B5EF4-FFF2-40B4-BE49-F238E27FC236}">
                      <a16:creationId xmlns:a16="http://schemas.microsoft.com/office/drawing/2014/main" id="{58F5859A-CC48-0A4F-80AF-D3C4BC0DD843}"/>
                    </a:ext>
                  </a:extLst>
                </p:cNvPr>
                <p:cNvGrpSpPr/>
                <p:nvPr/>
              </p:nvGrpSpPr>
              <p:grpSpPr>
                <a:xfrm>
                  <a:off x="1376696" y="1157097"/>
                  <a:ext cx="4209915" cy="4701092"/>
                  <a:chOff x="4270170" y="240930"/>
                  <a:chExt cx="2836558" cy="2988982"/>
                </a:xfrm>
              </p:grpSpPr>
              <p:grpSp>
                <p:nvGrpSpPr>
                  <p:cNvPr id="129" name="Group 128">
                    <a:extLst>
                      <a:ext uri="{FF2B5EF4-FFF2-40B4-BE49-F238E27FC236}">
                        <a16:creationId xmlns:a16="http://schemas.microsoft.com/office/drawing/2014/main" id="{4FE1D576-C15D-C245-9B22-35165BF3A9AC}"/>
                      </a:ext>
                    </a:extLst>
                  </p:cNvPr>
                  <p:cNvGrpSpPr/>
                  <p:nvPr/>
                </p:nvGrpSpPr>
                <p:grpSpPr>
                  <a:xfrm>
                    <a:off x="4270170" y="240930"/>
                    <a:ext cx="2836558" cy="2988982"/>
                    <a:chOff x="8122016" y="738525"/>
                    <a:chExt cx="3254356" cy="3372641"/>
                  </a:xfrm>
                </p:grpSpPr>
                <p:grpSp>
                  <p:nvGrpSpPr>
                    <p:cNvPr id="131" name="Group 130">
                      <a:extLst>
                        <a:ext uri="{FF2B5EF4-FFF2-40B4-BE49-F238E27FC236}">
                          <a16:creationId xmlns:a16="http://schemas.microsoft.com/office/drawing/2014/main" id="{27B2E3B6-58D5-944A-9D66-645714CA441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122016" y="738525"/>
                      <a:ext cx="3254356" cy="3372641"/>
                      <a:chOff x="223734" y="1499666"/>
                      <a:chExt cx="2769885" cy="3352100"/>
                    </a:xfrm>
                  </p:grpSpPr>
                  <p:pic>
                    <p:nvPicPr>
                      <p:cNvPr id="133" name="Picture 2" descr="Image result for phase diagrams">
                        <a:extLst>
                          <a:ext uri="{FF2B5EF4-FFF2-40B4-BE49-F238E27FC236}">
                            <a16:creationId xmlns:a16="http://schemas.microsoft.com/office/drawing/2014/main" id="{33F047FA-E354-3143-B016-CA8A24FC157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3772" r="9075" b="5795"/>
                      <a:stretch/>
                    </p:blipFill>
                    <p:spPr bwMode="auto">
                      <a:xfrm>
                        <a:off x="406439" y="1828307"/>
                        <a:ext cx="2587180" cy="263248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sp>
                    <p:nvSpPr>
                      <p:cNvPr id="134" name="Rectangle 133">
                        <a:extLst>
                          <a:ext uri="{FF2B5EF4-FFF2-40B4-BE49-F238E27FC236}">
                            <a16:creationId xmlns:a16="http://schemas.microsoft.com/office/drawing/2014/main" id="{A8441AD0-8078-A745-9FA6-7DD9B18DB8B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23734" y="1499666"/>
                        <a:ext cx="343364" cy="461665"/>
                      </a:xfrm>
                      <a:prstGeom prst="rect">
                        <a:avLst/>
                      </a:prstGeom>
                    </p:spPr>
                    <p:txBody>
                      <a:bodyPr wrap="none">
                        <a:spAutoFit/>
                      </a:bodyPr>
                      <a:lstStyle/>
                      <a:p>
                        <a:r>
                          <a:rPr lang="en-US" sz="2400" dirty="0"/>
                          <a:t>P</a:t>
                        </a:r>
                      </a:p>
                    </p:txBody>
                  </p:sp>
                  <p:sp>
                    <p:nvSpPr>
                      <p:cNvPr id="135" name="Rectangle 134">
                        <a:extLst>
                          <a:ext uri="{FF2B5EF4-FFF2-40B4-BE49-F238E27FC236}">
                            <a16:creationId xmlns:a16="http://schemas.microsoft.com/office/drawing/2014/main" id="{36DFADF5-BE49-FB4F-AD0D-F64D01A736F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347899" y="4390101"/>
                        <a:ext cx="335348" cy="461665"/>
                      </a:xfrm>
                      <a:prstGeom prst="rect">
                        <a:avLst/>
                      </a:prstGeom>
                    </p:spPr>
                    <p:txBody>
                      <a:bodyPr wrap="none">
                        <a:spAutoFit/>
                      </a:bodyPr>
                      <a:lstStyle/>
                      <a:p>
                        <a:r>
                          <a:rPr lang="en-US" sz="2400" dirty="0"/>
                          <a:t>T</a:t>
                        </a:r>
                      </a:p>
                    </p:txBody>
                  </p:sp>
                </p:grpSp>
                <p:sp>
                  <p:nvSpPr>
                    <p:cNvPr id="132" name="Freeform 131">
                      <a:extLst>
                        <a:ext uri="{FF2B5EF4-FFF2-40B4-BE49-F238E27FC236}">
                          <a16:creationId xmlns:a16="http://schemas.microsoft.com/office/drawing/2014/main" id="{052925E9-5A9D-4B46-8554-057BF5AA15F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483213" y="1968497"/>
                      <a:ext cx="1823428" cy="1241951"/>
                    </a:xfrm>
                    <a:custGeom>
                      <a:avLst/>
                      <a:gdLst>
                        <a:gd name="connsiteX0" fmla="*/ 0 w 1823428"/>
                        <a:gd name="connsiteY0" fmla="*/ 1241951 h 1241951"/>
                        <a:gd name="connsiteX1" fmla="*/ 353961 w 1823428"/>
                        <a:gd name="connsiteY1" fmla="*/ 1153461 h 1241951"/>
                        <a:gd name="connsiteX2" fmla="*/ 693174 w 1823428"/>
                        <a:gd name="connsiteY2" fmla="*/ 1064970 h 1241951"/>
                        <a:gd name="connsiteX3" fmla="*/ 988142 w 1823428"/>
                        <a:gd name="connsiteY3" fmla="*/ 917486 h 1241951"/>
                        <a:gd name="connsiteX4" fmla="*/ 1283110 w 1823428"/>
                        <a:gd name="connsiteY4" fmla="*/ 725757 h 1241951"/>
                        <a:gd name="connsiteX5" fmla="*/ 1548581 w 1823428"/>
                        <a:gd name="connsiteY5" fmla="*/ 460286 h 1241951"/>
                        <a:gd name="connsiteX6" fmla="*/ 1799303 w 1823428"/>
                        <a:gd name="connsiteY6" fmla="*/ 32583 h 1241951"/>
                        <a:gd name="connsiteX7" fmla="*/ 1799303 w 1823428"/>
                        <a:gd name="connsiteY7" fmla="*/ 62080 h 124195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823428" h="1241951">
                          <a:moveTo>
                            <a:pt x="0" y="1241951"/>
                          </a:moveTo>
                          <a:lnTo>
                            <a:pt x="353961" y="1153461"/>
                          </a:lnTo>
                          <a:cubicBezTo>
                            <a:pt x="469490" y="1123964"/>
                            <a:pt x="587477" y="1104299"/>
                            <a:pt x="693174" y="1064970"/>
                          </a:cubicBezTo>
                          <a:cubicBezTo>
                            <a:pt x="798871" y="1025641"/>
                            <a:pt x="889819" y="974021"/>
                            <a:pt x="988142" y="917486"/>
                          </a:cubicBezTo>
                          <a:cubicBezTo>
                            <a:pt x="1086465" y="860950"/>
                            <a:pt x="1189704" y="801957"/>
                            <a:pt x="1283110" y="725757"/>
                          </a:cubicBezTo>
                          <a:cubicBezTo>
                            <a:pt x="1376517" y="649557"/>
                            <a:pt x="1462549" y="575815"/>
                            <a:pt x="1548581" y="460286"/>
                          </a:cubicBezTo>
                          <a:cubicBezTo>
                            <a:pt x="1634613" y="344757"/>
                            <a:pt x="1757516" y="98951"/>
                            <a:pt x="1799303" y="32583"/>
                          </a:cubicBezTo>
                          <a:cubicBezTo>
                            <a:pt x="1841090" y="-33785"/>
                            <a:pt x="1820196" y="14147"/>
                            <a:pt x="1799303" y="62080"/>
                          </a:cubicBezTo>
                        </a:path>
                      </a:pathLst>
                    </a:custGeom>
                    <a:noFill/>
                    <a:ln w="101600">
                      <a:solidFill>
                        <a:srgbClr val="00B05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p:cxnSp>
                <p:nvCxnSpPr>
                  <p:cNvPr id="130" name="Straight Arrow Connector 129">
                    <a:extLst>
                      <a:ext uri="{FF2B5EF4-FFF2-40B4-BE49-F238E27FC236}">
                        <a16:creationId xmlns:a16="http://schemas.microsoft.com/office/drawing/2014/main" id="{98F1B4F3-46FC-084F-B42C-7003876AF998}"/>
                      </a:ext>
                    </a:extLst>
                  </p:cNvPr>
                  <p:cNvCxnSpPr>
                    <a:cxnSpLocks/>
                    <a:stCxn id="132" idx="5"/>
                  </p:cNvCxnSpPr>
                  <p:nvPr/>
                </p:nvCxnSpPr>
                <p:spPr>
                  <a:xfrm flipV="1">
                    <a:off x="6806386" y="1228099"/>
                    <a:ext cx="300338" cy="510811"/>
                  </a:xfrm>
                  <a:prstGeom prst="straightConnector1">
                    <a:avLst/>
                  </a:prstGeom>
                  <a:ln w="101600">
                    <a:solidFill>
                      <a:srgbClr val="00B05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28" name="Freeform 127">
                  <a:extLst>
                    <a:ext uri="{FF2B5EF4-FFF2-40B4-BE49-F238E27FC236}">
                      <a16:creationId xmlns:a16="http://schemas.microsoft.com/office/drawing/2014/main" id="{6F68C923-0EC1-FB4D-B3F7-CEE70C840068}"/>
                    </a:ext>
                  </a:extLst>
                </p:cNvPr>
                <p:cNvSpPr/>
                <p:nvPr/>
              </p:nvSpPr>
              <p:spPr>
                <a:xfrm>
                  <a:off x="2679701" y="3023942"/>
                  <a:ext cx="2969102" cy="1929057"/>
                </a:xfrm>
                <a:custGeom>
                  <a:avLst/>
                  <a:gdLst>
                    <a:gd name="connsiteX0" fmla="*/ 0 w 1823428"/>
                    <a:gd name="connsiteY0" fmla="*/ 1241951 h 1241951"/>
                    <a:gd name="connsiteX1" fmla="*/ 353961 w 1823428"/>
                    <a:gd name="connsiteY1" fmla="*/ 1153461 h 1241951"/>
                    <a:gd name="connsiteX2" fmla="*/ 693174 w 1823428"/>
                    <a:gd name="connsiteY2" fmla="*/ 1064970 h 1241951"/>
                    <a:gd name="connsiteX3" fmla="*/ 988142 w 1823428"/>
                    <a:gd name="connsiteY3" fmla="*/ 917486 h 1241951"/>
                    <a:gd name="connsiteX4" fmla="*/ 1283110 w 1823428"/>
                    <a:gd name="connsiteY4" fmla="*/ 725757 h 1241951"/>
                    <a:gd name="connsiteX5" fmla="*/ 1548581 w 1823428"/>
                    <a:gd name="connsiteY5" fmla="*/ 460286 h 1241951"/>
                    <a:gd name="connsiteX6" fmla="*/ 1799303 w 1823428"/>
                    <a:gd name="connsiteY6" fmla="*/ 32583 h 1241951"/>
                    <a:gd name="connsiteX7" fmla="*/ 1799303 w 1823428"/>
                    <a:gd name="connsiteY7" fmla="*/ 62080 h 12419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823428" h="1241951">
                      <a:moveTo>
                        <a:pt x="0" y="1241951"/>
                      </a:moveTo>
                      <a:lnTo>
                        <a:pt x="353961" y="1153461"/>
                      </a:lnTo>
                      <a:cubicBezTo>
                        <a:pt x="469490" y="1123964"/>
                        <a:pt x="587477" y="1104299"/>
                        <a:pt x="693174" y="1064970"/>
                      </a:cubicBezTo>
                      <a:cubicBezTo>
                        <a:pt x="798871" y="1025641"/>
                        <a:pt x="889819" y="974021"/>
                        <a:pt x="988142" y="917486"/>
                      </a:cubicBezTo>
                      <a:cubicBezTo>
                        <a:pt x="1086465" y="860950"/>
                        <a:pt x="1189704" y="801957"/>
                        <a:pt x="1283110" y="725757"/>
                      </a:cubicBezTo>
                      <a:cubicBezTo>
                        <a:pt x="1376517" y="649557"/>
                        <a:pt x="1462549" y="575815"/>
                        <a:pt x="1548581" y="460286"/>
                      </a:cubicBezTo>
                      <a:cubicBezTo>
                        <a:pt x="1634613" y="344757"/>
                        <a:pt x="1757516" y="98951"/>
                        <a:pt x="1799303" y="32583"/>
                      </a:cubicBezTo>
                      <a:cubicBezTo>
                        <a:pt x="1841090" y="-33785"/>
                        <a:pt x="1820196" y="14147"/>
                        <a:pt x="1799303" y="62080"/>
                      </a:cubicBezTo>
                    </a:path>
                  </a:pathLst>
                </a:custGeom>
                <a:noFill/>
                <a:ln w="101600">
                  <a:solidFill>
                    <a:srgbClr val="00B0F0"/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pic>
            <p:nvPicPr>
              <p:cNvPr id="120" name="Picture 119">
                <a:extLst>
                  <a:ext uri="{FF2B5EF4-FFF2-40B4-BE49-F238E27FC236}">
                    <a16:creationId xmlns:a16="http://schemas.microsoft.com/office/drawing/2014/main" id="{E0549BC4-8DCE-3548-80D4-ECEB4912BB6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32480" r="8245" b="1865"/>
              <a:stretch/>
            </p:blipFill>
            <p:spPr>
              <a:xfrm rot="20613095">
                <a:off x="1728344" y="1279381"/>
                <a:ext cx="558091" cy="2835686"/>
              </a:xfrm>
              <a:prstGeom prst="rect">
                <a:avLst/>
              </a:prstGeom>
            </p:spPr>
          </p:pic>
          <p:pic>
            <p:nvPicPr>
              <p:cNvPr id="121" name="Picture 120">
                <a:extLst>
                  <a:ext uri="{FF2B5EF4-FFF2-40B4-BE49-F238E27FC236}">
                    <a16:creationId xmlns:a16="http://schemas.microsoft.com/office/drawing/2014/main" id="{4E633502-EB70-DB48-9FD7-1DC05D15427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67578" b="233"/>
              <a:stretch/>
            </p:blipFill>
            <p:spPr>
              <a:xfrm>
                <a:off x="2363350" y="717394"/>
                <a:ext cx="358234" cy="2843355"/>
              </a:xfrm>
              <a:prstGeom prst="rect">
                <a:avLst/>
              </a:prstGeom>
            </p:spPr>
          </p:pic>
          <p:sp>
            <p:nvSpPr>
              <p:cNvPr id="123" name="Oval 122">
                <a:extLst>
                  <a:ext uri="{FF2B5EF4-FFF2-40B4-BE49-F238E27FC236}">
                    <a16:creationId xmlns:a16="http://schemas.microsoft.com/office/drawing/2014/main" id="{3BE45568-7AB6-C449-B369-077EE1392D10}"/>
                  </a:ext>
                </a:extLst>
              </p:cNvPr>
              <p:cNvSpPr/>
              <p:nvPr/>
            </p:nvSpPr>
            <p:spPr>
              <a:xfrm>
                <a:off x="2121100" y="4187361"/>
                <a:ext cx="163517" cy="15824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24" name="Straight Connector 123">
                <a:extLst>
                  <a:ext uri="{FF2B5EF4-FFF2-40B4-BE49-F238E27FC236}">
                    <a16:creationId xmlns:a16="http://schemas.microsoft.com/office/drawing/2014/main" id="{7A5B9DA0-10B5-8F48-A590-1004AE64D09C}"/>
                  </a:ext>
                </a:extLst>
              </p:cNvPr>
              <p:cNvCxnSpPr/>
              <p:nvPr/>
            </p:nvCxnSpPr>
            <p:spPr>
              <a:xfrm>
                <a:off x="784060" y="4258638"/>
                <a:ext cx="335823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64C9C290-AC56-BD4D-86FD-B9C23E80222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51228" y="4744356"/>
              <a:ext cx="475195" cy="176127"/>
            </a:xfrm>
            <a:prstGeom prst="line">
              <a:avLst/>
            </a:prstGeom>
            <a:ln w="1270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0E414F2-1723-CC4D-AE95-C9FA2A550C4E}"/>
                </a:ext>
              </a:extLst>
            </p:cNvPr>
            <p:cNvSpPr txBox="1"/>
            <p:nvPr/>
          </p:nvSpPr>
          <p:spPr>
            <a:xfrm>
              <a:off x="906802" y="5064627"/>
              <a:ext cx="1639242" cy="3780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FF0000"/>
                  </a:solidFill>
                </a:rPr>
                <a:t>C (slopes)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939F75F0-8AA8-8D48-9F1E-C43A9C6EECD9}"/>
                </a:ext>
              </a:extLst>
            </p:cNvPr>
            <p:cNvSpPr txBox="1"/>
            <p:nvPr/>
          </p:nvSpPr>
          <p:spPr>
            <a:xfrm>
              <a:off x="3375337" y="2806427"/>
              <a:ext cx="1818294" cy="3780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00B050"/>
                  </a:solidFill>
                </a:rPr>
                <a:t>A (line)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E308051F-4BC7-CB46-ADD3-26C6642BF2D0}"/>
                </a:ext>
              </a:extLst>
            </p:cNvPr>
            <p:cNvSpPr txBox="1"/>
            <p:nvPr/>
          </p:nvSpPr>
          <p:spPr>
            <a:xfrm>
              <a:off x="4457182" y="3208400"/>
              <a:ext cx="1592209" cy="3780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00B0F0"/>
                  </a:solidFill>
                </a:rPr>
                <a:t>B (line)</a:t>
              </a:r>
            </a:p>
          </p:txBody>
        </p:sp>
      </p:grp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792DC32-8A98-BECD-8CD3-37F1911852D7}"/>
              </a:ext>
            </a:extLst>
          </p:cNvPr>
          <p:cNvCxnSpPr>
            <a:cxnSpLocks/>
          </p:cNvCxnSpPr>
          <p:nvPr/>
        </p:nvCxnSpPr>
        <p:spPr>
          <a:xfrm flipH="1" flipV="1">
            <a:off x="2468994" y="3471845"/>
            <a:ext cx="69168" cy="532793"/>
          </a:xfrm>
          <a:prstGeom prst="line">
            <a:avLst/>
          </a:prstGeom>
          <a:ln w="1270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C27CA7D-1640-A554-D4FA-E1632BDCB008}"/>
              </a:ext>
            </a:extLst>
          </p:cNvPr>
          <p:cNvCxnSpPr>
            <a:cxnSpLocks/>
          </p:cNvCxnSpPr>
          <p:nvPr/>
        </p:nvCxnSpPr>
        <p:spPr>
          <a:xfrm flipV="1">
            <a:off x="3501178" y="4680642"/>
            <a:ext cx="599218" cy="215104"/>
          </a:xfrm>
          <a:prstGeom prst="line">
            <a:avLst/>
          </a:prstGeom>
          <a:ln w="1270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70202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2E2AEBCC-9153-B24B-8E3A-E07B75C86BBF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Weeks 10 &amp; 11 – Entropy and the 2</a:t>
            </a:r>
            <a:r>
              <a:rPr lang="en-US" sz="2400" b="1" baseline="30000" dirty="0"/>
              <a:t>nd</a:t>
            </a:r>
            <a:r>
              <a:rPr lang="en-US" sz="2400" b="1" dirty="0"/>
              <a:t> Law (#1)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D94179D-DA3F-987F-517A-B1BFFA5EFCCE}"/>
              </a:ext>
            </a:extLst>
          </p:cNvPr>
          <p:cNvGrpSpPr/>
          <p:nvPr/>
        </p:nvGrpSpPr>
        <p:grpSpPr>
          <a:xfrm>
            <a:off x="344776" y="820420"/>
            <a:ext cx="5059180" cy="5043170"/>
            <a:chOff x="884420" y="820420"/>
            <a:chExt cx="5059180" cy="504317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3E6F292-A452-4180-03D4-DB31F38AA4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9280" r="16430"/>
            <a:stretch/>
          </p:blipFill>
          <p:spPr>
            <a:xfrm>
              <a:off x="884420" y="820420"/>
              <a:ext cx="5059180" cy="504317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95D8021-E09B-3DF7-E8D0-91A0DAFC51EC}"/>
                </a:ext>
              </a:extLst>
            </p:cNvPr>
            <p:cNvSpPr txBox="1"/>
            <p:nvPr/>
          </p:nvSpPr>
          <p:spPr>
            <a:xfrm>
              <a:off x="3051810" y="1931670"/>
              <a:ext cx="12573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gas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0F3BA84-7449-CE69-A3E8-B5B436272098}"/>
                </a:ext>
              </a:extLst>
            </p:cNvPr>
            <p:cNvSpPr txBox="1"/>
            <p:nvPr/>
          </p:nvSpPr>
          <p:spPr>
            <a:xfrm>
              <a:off x="3086100" y="3504585"/>
              <a:ext cx="12573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liquid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FEDB336-0560-34AF-AC2E-6B96866739A0}"/>
                  </a:ext>
                </a:extLst>
              </p:cNvPr>
              <p:cNvSpPr txBox="1"/>
              <p:nvPr/>
            </p:nvSpPr>
            <p:spPr>
              <a:xfrm>
                <a:off x="5403956" y="1175480"/>
                <a:ext cx="6620404" cy="29997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Given this differential equation of state,</a:t>
                </a:r>
              </a:p>
              <a:p>
                <a:endParaRPr 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𝑑𝑆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𝑑𝑇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𝑑𝑃</m:t>
                      </m:r>
                    </m:oMath>
                  </m:oMathPara>
                </a14:m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dirty="0"/>
                  <a:t>Why is the slope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in the </a:t>
                </a:r>
                <a:r>
                  <a:rPr lang="en-US" sz="2400" b="1" dirty="0"/>
                  <a:t>pressure</a:t>
                </a:r>
                <a:r>
                  <a:rPr lang="en-US" sz="2400" dirty="0"/>
                  <a:t> direction so much </a:t>
                </a:r>
                <a:r>
                  <a:rPr lang="en-US" sz="2400" b="1" dirty="0"/>
                  <a:t>bigger for the gas </a:t>
                </a:r>
                <a:r>
                  <a:rPr lang="en-US" sz="2400" dirty="0"/>
                  <a:t>(compared to the liquid)?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FEDB336-0560-34AF-AC2E-6B96866739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3956" y="1175480"/>
                <a:ext cx="6620404" cy="2999796"/>
              </a:xfrm>
              <a:prstGeom prst="rect">
                <a:avLst/>
              </a:prstGeom>
              <a:blipFill>
                <a:blip r:embed="rId4"/>
                <a:stretch>
                  <a:fillRect l="-1338" t="-1688" b="-33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96715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2E2AEBCC-9153-B24B-8E3A-E07B75C86BBF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Weeks 10 &amp; 11 – Entropy and the 2</a:t>
            </a:r>
            <a:r>
              <a:rPr lang="en-US" sz="2400" b="1" baseline="30000" dirty="0"/>
              <a:t>nd</a:t>
            </a:r>
            <a:r>
              <a:rPr lang="en-US" sz="2400" b="1" dirty="0"/>
              <a:t> Law (#2)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D94179D-DA3F-987F-517A-B1BFFA5EFCCE}"/>
              </a:ext>
            </a:extLst>
          </p:cNvPr>
          <p:cNvGrpSpPr/>
          <p:nvPr/>
        </p:nvGrpSpPr>
        <p:grpSpPr>
          <a:xfrm>
            <a:off x="344776" y="820420"/>
            <a:ext cx="5059180" cy="5043170"/>
            <a:chOff x="884420" y="820420"/>
            <a:chExt cx="5059180" cy="504317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3E6F292-A452-4180-03D4-DB31F38AA4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9280" r="16430"/>
            <a:stretch/>
          </p:blipFill>
          <p:spPr>
            <a:xfrm>
              <a:off x="884420" y="820420"/>
              <a:ext cx="5059180" cy="504317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95D8021-E09B-3DF7-E8D0-91A0DAFC51EC}"/>
                </a:ext>
              </a:extLst>
            </p:cNvPr>
            <p:cNvSpPr txBox="1"/>
            <p:nvPr/>
          </p:nvSpPr>
          <p:spPr>
            <a:xfrm>
              <a:off x="3051810" y="1931670"/>
              <a:ext cx="12573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gas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0F3BA84-7449-CE69-A3E8-B5B436272098}"/>
                </a:ext>
              </a:extLst>
            </p:cNvPr>
            <p:cNvSpPr txBox="1"/>
            <p:nvPr/>
          </p:nvSpPr>
          <p:spPr>
            <a:xfrm>
              <a:off x="3086100" y="3504585"/>
              <a:ext cx="12573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liquid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FEDB336-0560-34AF-AC2E-6B96866739A0}"/>
                  </a:ext>
                </a:extLst>
              </p:cNvPr>
              <p:cNvSpPr txBox="1"/>
              <p:nvPr/>
            </p:nvSpPr>
            <p:spPr>
              <a:xfrm>
                <a:off x="5403956" y="1175480"/>
                <a:ext cx="6620404" cy="29997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Given this differential equation of state,</a:t>
                </a:r>
              </a:p>
              <a:p>
                <a:endParaRPr 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𝑑𝑆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𝑑𝑇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𝑑𝑃</m:t>
                      </m:r>
                    </m:oMath>
                  </m:oMathPara>
                </a14:m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dirty="0"/>
                  <a:t>Why is the slope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in the </a:t>
                </a:r>
                <a:r>
                  <a:rPr lang="en-US" sz="2400" b="1" dirty="0"/>
                  <a:t>temperature</a:t>
                </a:r>
                <a:r>
                  <a:rPr lang="en-US" sz="2400" dirty="0"/>
                  <a:t> direction so much </a:t>
                </a:r>
                <a:r>
                  <a:rPr lang="en-US" sz="2400" b="1" dirty="0"/>
                  <a:t>bigger for the liquid</a:t>
                </a:r>
                <a:r>
                  <a:rPr lang="en-US" sz="2400" dirty="0"/>
                  <a:t> (compared to the gas)?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FEDB336-0560-34AF-AC2E-6B96866739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3956" y="1175480"/>
                <a:ext cx="6620404" cy="2999796"/>
              </a:xfrm>
              <a:prstGeom prst="rect">
                <a:avLst/>
              </a:prstGeom>
              <a:blipFill>
                <a:blip r:embed="rId4"/>
                <a:stretch>
                  <a:fillRect l="-1338" t="-1688" b="-33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782440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C4D51AB-942B-FC45-BC1E-A73EAE9C61BD}"/>
                  </a:ext>
                </a:extLst>
              </p:cNvPr>
              <p:cNvSpPr txBox="1"/>
              <p:nvPr/>
            </p:nvSpPr>
            <p:spPr>
              <a:xfrm>
                <a:off x="0" y="0"/>
                <a:ext cx="12192000" cy="461665"/>
              </a:xfrm>
              <a:prstGeom prst="rect">
                <a:avLst/>
              </a:prstGeom>
              <a:solidFill>
                <a:schemeClr val="accent2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Across weeks –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𝑯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b="1" dirty="0"/>
                  <a:t> as a thermodynamic surface (#2)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C4D51AB-942B-FC45-BC1E-A73EAE9C61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12192000" cy="461665"/>
              </a:xfrm>
              <a:prstGeom prst="rect">
                <a:avLst/>
              </a:prstGeom>
              <a:blipFill>
                <a:blip r:embed="rId2"/>
                <a:stretch>
                  <a:fillRect l="-832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9482884-EA66-E545-ABD0-9C8B7258130C}"/>
                  </a:ext>
                </a:extLst>
              </p:cNvPr>
              <p:cNvSpPr txBox="1"/>
              <p:nvPr/>
            </p:nvSpPr>
            <p:spPr>
              <a:xfrm>
                <a:off x="6657391" y="1143805"/>
                <a:ext cx="4869792" cy="47115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Which formula could explain the “twist” evident here?</a:t>
                </a:r>
              </a:p>
              <a:p>
                <a:endParaRPr lang="en-US" sz="2400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𝐻</m:t>
                                </m:r>
                              </m:num>
                              <m:den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</m:t>
                                </m:r>
                              </m:den>
                            </m:f>
                          </m:e>
                        </m:d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num>
                      <m:den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𝑅𝑇</m:t>
                        </m:r>
                      </m:den>
                    </m:f>
                  </m:oMath>
                </a14:m>
                <a:endParaRPr lang="en-US" sz="2400" dirty="0"/>
              </a:p>
              <a:p>
                <a:pPr marL="457200" indent="-457200">
                  <a:buFont typeface="+mj-lt"/>
                  <a:buAutoNum type="arabicPeriod"/>
                </a:pPr>
                <a:endParaRPr lang="en-US" sz="2400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𝐻</m:t>
                                </m:r>
                              </m:num>
                              <m:den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</m:t>
                                </m:r>
                              </m:den>
                            </m:f>
                          </m:e>
                        </m:d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num>
                      <m:den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𝑅𝑇</m:t>
                        </m:r>
                      </m:den>
                    </m:f>
                  </m:oMath>
                </a14:m>
                <a:endParaRPr lang="en-US" sz="2400" dirty="0"/>
              </a:p>
              <a:p>
                <a:pPr marL="457200" indent="-457200">
                  <a:buFont typeface="+mj-lt"/>
                  <a:buAutoNum type="arabicPeriod"/>
                </a:pPr>
                <a:endParaRPr lang="en-US" sz="2400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𝐻</m:t>
                                </m:r>
                              </m:num>
                              <m:den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𝑃</m:t>
                                </m:r>
                              </m:den>
                            </m:f>
                          </m:e>
                        </m:d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num>
                      <m:den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𝑅𝑇</m:t>
                        </m:r>
                      </m:den>
                    </m:f>
                  </m:oMath>
                </a14:m>
                <a:endParaRPr lang="en-US" sz="2400" dirty="0"/>
              </a:p>
              <a:p>
                <a:pPr marL="457200" indent="-457200">
                  <a:buFont typeface="+mj-lt"/>
                  <a:buAutoNum type="arabicPeriod"/>
                </a:pPr>
                <a:endParaRPr lang="en-US" sz="2400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𝐻</m:t>
                                </m:r>
                              </m:num>
                              <m:den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𝑃</m:t>
                                </m:r>
                              </m:den>
                            </m:f>
                          </m:e>
                        </m:d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num>
                      <m:den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𝑅𝑇</m:t>
                        </m:r>
                      </m:den>
                    </m:f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9482884-EA66-E545-ABD0-9C8B725813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7391" y="1143805"/>
                <a:ext cx="4869792" cy="4711546"/>
              </a:xfrm>
              <a:prstGeom prst="rect">
                <a:avLst/>
              </a:prstGeom>
              <a:blipFill>
                <a:blip r:embed="rId3"/>
                <a:stretch>
                  <a:fillRect l="-2083" t="-10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1B10E18F-A7A2-4F93-C357-047231231E46}"/>
              </a:ext>
            </a:extLst>
          </p:cNvPr>
          <p:cNvGrpSpPr/>
          <p:nvPr/>
        </p:nvGrpSpPr>
        <p:grpSpPr>
          <a:xfrm>
            <a:off x="404553" y="531167"/>
            <a:ext cx="5821887" cy="4704760"/>
            <a:chOff x="404553" y="531167"/>
            <a:chExt cx="5821887" cy="4704760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D86B4EE4-FCFE-7B17-42B1-224F50E5EB02}"/>
                </a:ext>
              </a:extLst>
            </p:cNvPr>
            <p:cNvGrpSpPr/>
            <p:nvPr/>
          </p:nvGrpSpPr>
          <p:grpSpPr>
            <a:xfrm>
              <a:off x="404553" y="531167"/>
              <a:ext cx="5821887" cy="4704760"/>
              <a:chOff x="404553" y="531167"/>
              <a:chExt cx="5821887" cy="4704760"/>
            </a:xfrm>
          </p:grpSpPr>
          <p:pic>
            <p:nvPicPr>
              <p:cNvPr id="7172" name="Picture 4">
                <a:extLst>
                  <a:ext uri="{FF2B5EF4-FFF2-40B4-BE49-F238E27FC236}">
                    <a16:creationId xmlns:a16="http://schemas.microsoft.com/office/drawing/2014/main" id="{1F1C3ED5-1F15-5AC6-FDC6-E71543C6836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626" t="20287" r="17045" b="11111"/>
              <a:stretch/>
            </p:blipFill>
            <p:spPr bwMode="auto">
              <a:xfrm>
                <a:off x="404553" y="531167"/>
                <a:ext cx="5691447" cy="470476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7B3B832F-BF3C-BD41-8324-0F857F98E139}"/>
                  </a:ext>
                </a:extLst>
              </p:cNvPr>
              <p:cNvGrpSpPr/>
              <p:nvPr/>
            </p:nvGrpSpPr>
            <p:grpSpPr>
              <a:xfrm>
                <a:off x="584407" y="3969755"/>
                <a:ext cx="5642033" cy="485418"/>
                <a:chOff x="3967165" y="4034915"/>
                <a:chExt cx="5642033" cy="485418"/>
              </a:xfrm>
            </p:grpSpPr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7E806882-3A0D-6A45-A59C-0DFFEDA95745}"/>
                    </a:ext>
                  </a:extLst>
                </p:cNvPr>
                <p:cNvSpPr txBox="1"/>
                <p:nvPr/>
              </p:nvSpPr>
              <p:spPr>
                <a:xfrm rot="20887029">
                  <a:off x="7471788" y="4151001"/>
                  <a:ext cx="213741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b="1" dirty="0"/>
                    <a:t>T</a:t>
                  </a:r>
                </a:p>
              </p:txBody>
            </p:sp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31CAD908-1793-3448-8976-0DFA73CE5F3D}"/>
                    </a:ext>
                  </a:extLst>
                </p:cNvPr>
                <p:cNvSpPr txBox="1"/>
                <p:nvPr/>
              </p:nvSpPr>
              <p:spPr>
                <a:xfrm>
                  <a:off x="3967165" y="4034915"/>
                  <a:ext cx="33013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b="1" dirty="0"/>
                    <a:t>P</a:t>
                  </a:r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5B6A561E-F836-EA16-9F6F-923CB3AC9DCD}"/>
                    </a:ext>
                  </a:extLst>
                </p:cNvPr>
                <p:cNvSpPr txBox="1"/>
                <p:nvPr/>
              </p:nvSpPr>
              <p:spPr>
                <a:xfrm>
                  <a:off x="1692463" y="1081998"/>
                  <a:ext cx="629674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𝑯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5B6A561E-F836-EA16-9F6F-923CB3AC9D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92463" y="1081998"/>
                  <a:ext cx="629674" cy="46166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0686989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9FB1F0E-4B0A-4143-9DAF-543DE9CBDF2D}"/>
                  </a:ext>
                </a:extLst>
              </p:cNvPr>
              <p:cNvSpPr txBox="1"/>
              <p:nvPr/>
            </p:nvSpPr>
            <p:spPr>
              <a:xfrm>
                <a:off x="0" y="0"/>
                <a:ext cx="12192000" cy="461665"/>
              </a:xfrm>
              <a:prstGeom prst="rect">
                <a:avLst/>
              </a:prstGeom>
              <a:solidFill>
                <a:schemeClr val="accent2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Week 12 –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𝑮</m:t>
                    </m:r>
                    <m:r>
                      <a:rPr lang="en-US" sz="2400" b="1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1" i="1" dirty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400" b="1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1" i="1" dirty="0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sz="2400" b="1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b="1" dirty="0"/>
                  <a:t> thermodynamic surface (#1)</a:t>
                </a:r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9FB1F0E-4B0A-4143-9DAF-543DE9CBDF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12192000" cy="461665"/>
              </a:xfrm>
              <a:prstGeom prst="rect">
                <a:avLst/>
              </a:prstGeom>
              <a:blipFill>
                <a:blip r:embed="rId3"/>
                <a:stretch>
                  <a:fillRect l="-832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06231354-035E-3826-CC6D-B272480A3953}"/>
              </a:ext>
            </a:extLst>
          </p:cNvPr>
          <p:cNvGrpSpPr/>
          <p:nvPr/>
        </p:nvGrpSpPr>
        <p:grpSpPr>
          <a:xfrm>
            <a:off x="220212" y="1354728"/>
            <a:ext cx="5420360" cy="4148544"/>
            <a:chOff x="5947089" y="511909"/>
            <a:chExt cx="5420360" cy="4148544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C11F096-759A-8A60-24E6-F75B8FC24A6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47089" y="511909"/>
              <a:ext cx="5420360" cy="4148544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86A17AC-D1D5-73AA-73EC-9944E7577C5C}"/>
                </a:ext>
              </a:extLst>
            </p:cNvPr>
            <p:cNvSpPr txBox="1"/>
            <p:nvPr/>
          </p:nvSpPr>
          <p:spPr>
            <a:xfrm>
              <a:off x="8295898" y="2268730"/>
              <a:ext cx="22174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Liquid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63788C5-C594-90B6-7279-289EADD8C3C6}"/>
                </a:ext>
              </a:extLst>
            </p:cNvPr>
            <p:cNvSpPr txBox="1"/>
            <p:nvPr/>
          </p:nvSpPr>
          <p:spPr>
            <a:xfrm>
              <a:off x="8295898" y="2887403"/>
              <a:ext cx="22174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Gas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D238200C-4954-3448-94A0-B6903807D898}"/>
              </a:ext>
            </a:extLst>
          </p:cNvPr>
          <p:cNvSpPr txBox="1"/>
          <p:nvPr/>
        </p:nvSpPr>
        <p:spPr>
          <a:xfrm>
            <a:off x="4786441" y="1772721"/>
            <a:ext cx="723930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Compared to the liquid surface, how do we know that the </a:t>
            </a:r>
            <a:r>
              <a:rPr lang="en-US" sz="2400" b="1" dirty="0"/>
              <a:t>gas’s</a:t>
            </a:r>
            <a:r>
              <a:rPr lang="en-US" sz="2400" dirty="0"/>
              <a:t> Gibbs energy surface must be steeper in the </a:t>
            </a:r>
            <a:r>
              <a:rPr lang="en-US" sz="2400" b="1" dirty="0"/>
              <a:t>pressure</a:t>
            </a:r>
            <a:r>
              <a:rPr lang="en-US" sz="2400" dirty="0"/>
              <a:t> direction than that of the liquid?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E93735A-6FB4-6665-2F28-63D9A1642C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1430" y="2952118"/>
            <a:ext cx="4142440" cy="3418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2257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9FB1F0E-4B0A-4143-9DAF-543DE9CBDF2D}"/>
                  </a:ext>
                </a:extLst>
              </p:cNvPr>
              <p:cNvSpPr txBox="1"/>
              <p:nvPr/>
            </p:nvSpPr>
            <p:spPr>
              <a:xfrm>
                <a:off x="0" y="0"/>
                <a:ext cx="12192000" cy="461665"/>
              </a:xfrm>
              <a:prstGeom prst="rect">
                <a:avLst/>
              </a:prstGeom>
              <a:solidFill>
                <a:schemeClr val="accent2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Week 12 –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𝑮</m:t>
                    </m:r>
                    <m:r>
                      <a:rPr lang="en-US" sz="2400" b="1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1" i="1" dirty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400" b="1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1" i="1" dirty="0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sz="2400" b="1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b="1" dirty="0"/>
                  <a:t> thermodynamic surface (#2)</a:t>
                </a:r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9FB1F0E-4B0A-4143-9DAF-543DE9CBDF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12192000" cy="461665"/>
              </a:xfrm>
              <a:prstGeom prst="rect">
                <a:avLst/>
              </a:prstGeom>
              <a:blipFill>
                <a:blip r:embed="rId3"/>
                <a:stretch>
                  <a:fillRect l="-832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06231354-035E-3826-CC6D-B272480A3953}"/>
              </a:ext>
            </a:extLst>
          </p:cNvPr>
          <p:cNvGrpSpPr/>
          <p:nvPr/>
        </p:nvGrpSpPr>
        <p:grpSpPr>
          <a:xfrm>
            <a:off x="220212" y="1354728"/>
            <a:ext cx="5420360" cy="4148544"/>
            <a:chOff x="5947089" y="511909"/>
            <a:chExt cx="5420360" cy="4148544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C11F096-759A-8A60-24E6-F75B8FC24A6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47089" y="511909"/>
              <a:ext cx="5420360" cy="4148544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86A17AC-D1D5-73AA-73EC-9944E7577C5C}"/>
                </a:ext>
              </a:extLst>
            </p:cNvPr>
            <p:cNvSpPr txBox="1"/>
            <p:nvPr/>
          </p:nvSpPr>
          <p:spPr>
            <a:xfrm>
              <a:off x="8295898" y="2268730"/>
              <a:ext cx="22174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Liquid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63788C5-C594-90B6-7279-289EADD8C3C6}"/>
                </a:ext>
              </a:extLst>
            </p:cNvPr>
            <p:cNvSpPr txBox="1"/>
            <p:nvPr/>
          </p:nvSpPr>
          <p:spPr>
            <a:xfrm>
              <a:off x="8295898" y="2887403"/>
              <a:ext cx="22174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Gas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D238200C-4954-3448-94A0-B6903807D898}"/>
              </a:ext>
            </a:extLst>
          </p:cNvPr>
          <p:cNvSpPr txBox="1"/>
          <p:nvPr/>
        </p:nvSpPr>
        <p:spPr>
          <a:xfrm>
            <a:off x="4786441" y="1772721"/>
            <a:ext cx="723930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Compared to the liquid surface, how do we know that the </a:t>
            </a:r>
            <a:r>
              <a:rPr lang="en-US" sz="2400" b="1" dirty="0"/>
              <a:t>gas’s</a:t>
            </a:r>
            <a:r>
              <a:rPr lang="en-US" sz="2400" dirty="0"/>
              <a:t> Gibbs energy surface must be </a:t>
            </a:r>
            <a:r>
              <a:rPr lang="en-US" sz="2400" b="1" dirty="0"/>
              <a:t>steeper</a:t>
            </a:r>
            <a:r>
              <a:rPr lang="en-US" sz="2400" dirty="0"/>
              <a:t> in the </a:t>
            </a:r>
            <a:r>
              <a:rPr lang="en-US" sz="2400" b="1" dirty="0"/>
              <a:t>temperature</a:t>
            </a:r>
            <a:r>
              <a:rPr lang="en-US" sz="2400" dirty="0"/>
              <a:t> direction?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915279-AF12-7B87-C6B4-93FDB908B3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1430" y="2952118"/>
            <a:ext cx="4142440" cy="3418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3470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AC171B2-03ED-5D46-AB44-A6C7965B9067}"/>
              </a:ext>
            </a:extLst>
          </p:cNvPr>
          <p:cNvSpPr txBox="1"/>
          <p:nvPr/>
        </p:nvSpPr>
        <p:spPr>
          <a:xfrm>
            <a:off x="-1" y="0"/>
            <a:ext cx="12192001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Week 12 – Chemical potentials (#1)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F925CB7-5C5E-BE4F-93C9-6A1EE429A1B5}"/>
                  </a:ext>
                </a:extLst>
              </p:cNvPr>
              <p:cNvSpPr txBox="1"/>
              <p:nvPr/>
            </p:nvSpPr>
            <p:spPr>
              <a:xfrm>
                <a:off x="192561" y="748534"/>
                <a:ext cx="11806878" cy="14688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𝝁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𝑨</m:t>
                          </m:r>
                        </m:sub>
                      </m:sSub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𝝁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𝑨</m:t>
                          </m:r>
                        </m:sub>
                        <m:sup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𝒐</m:t>
                          </m:r>
                        </m:sup>
                      </m:sSubSup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𝑹𝑻</m:t>
                      </m:r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𝒍𝒏</m:t>
                      </m:r>
                      <m:f>
                        <m:fPr>
                          <m:ctrlP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b>
                              <m:r>
                                <a:rPr lang="en-US" sz="24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𝑨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p>
                              <m: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𝒐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400" dirty="0"/>
              </a:p>
              <a:p>
                <a:endParaRPr lang="en-US" sz="2400" dirty="0"/>
              </a:p>
              <a:p>
                <a:pPr marL="457200" indent="-457200">
                  <a:buFont typeface="+mj-lt"/>
                  <a:buAutoNum type="alphaUcPeriod"/>
                </a:pPr>
                <a:endParaRPr lang="en-US" sz="2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F925CB7-5C5E-BE4F-93C9-6A1EE429A1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561" y="748534"/>
                <a:ext cx="11806878" cy="146880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Frame 5">
            <a:extLst>
              <a:ext uri="{FF2B5EF4-FFF2-40B4-BE49-F238E27FC236}">
                <a16:creationId xmlns:a16="http://schemas.microsoft.com/office/drawing/2014/main" id="{F42E42CB-CF88-F547-A0F9-2460D57C2EA5}"/>
              </a:ext>
            </a:extLst>
          </p:cNvPr>
          <p:cNvSpPr/>
          <p:nvPr/>
        </p:nvSpPr>
        <p:spPr>
          <a:xfrm>
            <a:off x="4386819" y="691154"/>
            <a:ext cx="3645725" cy="866898"/>
          </a:xfrm>
          <a:prstGeom prst="frame">
            <a:avLst>
              <a:gd name="adj1" fmla="val 291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1A66D8-5487-F946-95A8-2827B2F18F1F}"/>
              </a:ext>
            </a:extLst>
          </p:cNvPr>
          <p:cNvSpPr txBox="1"/>
          <p:nvPr/>
        </p:nvSpPr>
        <p:spPr>
          <a:xfrm>
            <a:off x="674370" y="2250048"/>
            <a:ext cx="912399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If A is a </a:t>
            </a:r>
            <a:r>
              <a:rPr lang="en-US" sz="2400" b="1" dirty="0"/>
              <a:t>solute</a:t>
            </a:r>
            <a:r>
              <a:rPr lang="en-US" sz="2400" dirty="0"/>
              <a:t>, then</a:t>
            </a:r>
            <a:endParaRPr lang="en-US" sz="2400" dirty="0"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FD6D2D4-E055-7047-9CBE-1C3C147E8C1F}"/>
                  </a:ext>
                </a:extLst>
              </p:cNvPr>
              <p:cNvSpPr txBox="1"/>
              <p:nvPr/>
            </p:nvSpPr>
            <p:spPr>
              <a:xfrm>
                <a:off x="1165860" y="2945959"/>
                <a:ext cx="9123997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457200" indent="-457200">
                  <a:buFont typeface="+mj-lt"/>
                  <a:buAutoNum type="alphaUcPeriod"/>
                </a:pP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/>
                  <a:t> concentration (molarity) of A,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i="1" u="sng" dirty="0"/>
                  <a:t>M</a:t>
                </a:r>
              </a:p>
              <a:p>
                <a:pPr marL="457200" indent="-457200">
                  <a:buFont typeface="+mj-lt"/>
                  <a:buAutoNum type="alphaUcPeriod"/>
                </a:pP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/>
                  <a:t> partial pressure of A (bar),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 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𝑏𝑎𝑟</m:t>
                    </m:r>
                  </m:oMath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457200" indent="-457200">
                  <a:buFont typeface="+mj-lt"/>
                  <a:buAutoNum type="alphaUcPeriod"/>
                </a:pP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𝜒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sz="2400" dirty="0"/>
                  <a:t>,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</m:oMath>
                </a14:m>
                <a:endParaRPr lang="en-US" sz="24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FD6D2D4-E055-7047-9CBE-1C3C147E8C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5860" y="2945959"/>
                <a:ext cx="9123997" cy="1200329"/>
              </a:xfrm>
              <a:prstGeom prst="rect">
                <a:avLst/>
              </a:prstGeom>
              <a:blipFill>
                <a:blip r:embed="rId3"/>
                <a:stretch>
                  <a:fillRect l="-972" t="-3125" b="-104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442065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AC171B2-03ED-5D46-AB44-A6C7965B9067}"/>
              </a:ext>
            </a:extLst>
          </p:cNvPr>
          <p:cNvSpPr txBox="1"/>
          <p:nvPr/>
        </p:nvSpPr>
        <p:spPr>
          <a:xfrm>
            <a:off x="-1" y="0"/>
            <a:ext cx="11806877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Week 12 – Chemical potentials (#2)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F925CB7-5C5E-BE4F-93C9-6A1EE429A1B5}"/>
                  </a:ext>
                </a:extLst>
              </p:cNvPr>
              <p:cNvSpPr txBox="1"/>
              <p:nvPr/>
            </p:nvSpPr>
            <p:spPr>
              <a:xfrm>
                <a:off x="192561" y="748534"/>
                <a:ext cx="11806878" cy="14688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𝝁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𝑨</m:t>
                          </m:r>
                        </m:sub>
                      </m:sSub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𝝁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𝑨</m:t>
                          </m:r>
                        </m:sub>
                        <m:sup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𝒐</m:t>
                          </m:r>
                        </m:sup>
                      </m:sSubSup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𝑹𝑻</m:t>
                      </m:r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𝒍𝒏</m:t>
                      </m:r>
                      <m:f>
                        <m:fPr>
                          <m:ctrlP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b>
                              <m:r>
                                <a:rPr lang="en-US" sz="24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𝑨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p>
                              <m: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𝒐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400" dirty="0"/>
              </a:p>
              <a:p>
                <a:endParaRPr lang="en-US" sz="2400" dirty="0"/>
              </a:p>
              <a:p>
                <a:pPr marL="457200" indent="-457200">
                  <a:buFont typeface="+mj-lt"/>
                  <a:buAutoNum type="alphaUcPeriod"/>
                </a:pPr>
                <a:endParaRPr lang="en-US" sz="2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F925CB7-5C5E-BE4F-93C9-6A1EE429A1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561" y="748534"/>
                <a:ext cx="11806878" cy="146880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Frame 5">
            <a:extLst>
              <a:ext uri="{FF2B5EF4-FFF2-40B4-BE49-F238E27FC236}">
                <a16:creationId xmlns:a16="http://schemas.microsoft.com/office/drawing/2014/main" id="{F42E42CB-CF88-F547-A0F9-2460D57C2EA5}"/>
              </a:ext>
            </a:extLst>
          </p:cNvPr>
          <p:cNvSpPr/>
          <p:nvPr/>
        </p:nvSpPr>
        <p:spPr>
          <a:xfrm>
            <a:off x="4386819" y="691154"/>
            <a:ext cx="3645725" cy="866898"/>
          </a:xfrm>
          <a:prstGeom prst="frame">
            <a:avLst>
              <a:gd name="adj1" fmla="val 291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81A66D8-5487-F946-95A8-2827B2F18F1F}"/>
                  </a:ext>
                </a:extLst>
              </p:cNvPr>
              <p:cNvSpPr txBox="1"/>
              <p:nvPr/>
            </p:nvSpPr>
            <p:spPr>
              <a:xfrm>
                <a:off x="674370" y="2250048"/>
                <a:ext cx="10481310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Suppose </a:t>
                </a:r>
                <a:r>
                  <a:rPr lang="en-US" sz="2400" b="1" dirty="0"/>
                  <a:t>A</a:t>
                </a:r>
                <a:r>
                  <a:rPr lang="en-US" sz="2400" dirty="0"/>
                  <a:t> is a </a:t>
                </a:r>
                <a:r>
                  <a:rPr lang="en-US" sz="2400" b="1" dirty="0"/>
                  <a:t>solvent</a:t>
                </a:r>
                <a:r>
                  <a:rPr lang="en-US" sz="2400" dirty="0"/>
                  <a:t> (water) and the solute is </a:t>
                </a:r>
                <a:r>
                  <a:rPr lang="en-US" sz="2400" i="1" dirty="0"/>
                  <a:t>1 </a:t>
                </a:r>
                <a:r>
                  <a:rPr lang="en-US" sz="2400" i="1" u="sng" dirty="0"/>
                  <a:t>M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𝑁𝑎𝐶𝑙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𝑎𝑞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. Then the correct expression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𝑨</m:t>
                        </m:r>
                      </m:sub>
                    </m:sSub>
                    <m:r>
                      <a:rPr lang="en-US" sz="2400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is</a:t>
                </a:r>
                <a:endParaRPr lang="en-US" sz="2400" dirty="0"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81A66D8-5487-F946-95A8-2827B2F18F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370" y="2250048"/>
                <a:ext cx="10481310" cy="830997"/>
              </a:xfrm>
              <a:prstGeom prst="rect">
                <a:avLst/>
              </a:prstGeom>
              <a:blipFill>
                <a:blip r:embed="rId3"/>
                <a:stretch>
                  <a:fillRect l="-969" t="-4545"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FD6D2D4-E055-7047-9CBE-1C3C147E8C1F}"/>
                  </a:ext>
                </a:extLst>
              </p:cNvPr>
              <p:cNvSpPr txBox="1"/>
              <p:nvPr/>
            </p:nvSpPr>
            <p:spPr>
              <a:xfrm>
                <a:off x="1135699" y="3632707"/>
                <a:ext cx="2750502" cy="18794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457200" indent="-457200">
                  <a:buFont typeface="+mj-lt"/>
                  <a:buAutoNum type="alphaUcPeriod"/>
                </a:pP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55.6</m:t>
                        </m:r>
                      </m:den>
                    </m:f>
                  </m:oMath>
                </a14:m>
                <a:endParaRPr lang="en-US" sz="2400" dirty="0"/>
              </a:p>
              <a:p>
                <a:pPr marL="457200" indent="-457200">
                  <a:buFont typeface="+mj-lt"/>
                  <a:buAutoNum type="alphaUcPeriod"/>
                </a:pPr>
                <a:endParaRPr lang="en-US" sz="2400" dirty="0"/>
              </a:p>
              <a:p>
                <a:pPr marL="457200" indent="-457200">
                  <a:buFont typeface="+mj-lt"/>
                  <a:buAutoNum type="alphaUcPeriod"/>
                </a:pP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5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5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.6</m:t>
                        </m:r>
                      </m:den>
                    </m:f>
                  </m:oMath>
                </a14:m>
                <a:endParaRPr lang="en-US" sz="2400" dirty="0"/>
              </a:p>
              <a:p>
                <a:endParaRPr lang="en-US" sz="24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FD6D2D4-E055-7047-9CBE-1C3C147E8C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5699" y="3632707"/>
                <a:ext cx="2750502" cy="1879489"/>
              </a:xfrm>
              <a:prstGeom prst="rect">
                <a:avLst/>
              </a:prstGeom>
              <a:blipFill>
                <a:blip r:embed="rId4"/>
                <a:stretch>
                  <a:fillRect l="-3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2F7C2CF-FFDA-0132-51A2-FFFF86755C2A}"/>
                  </a:ext>
                </a:extLst>
              </p:cNvPr>
              <p:cNvSpPr txBox="1"/>
              <p:nvPr/>
            </p:nvSpPr>
            <p:spPr>
              <a:xfrm>
                <a:off x="3886201" y="3632707"/>
                <a:ext cx="2750502" cy="15214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457200" indent="-457200">
                  <a:buFont typeface="+mj-lt"/>
                  <a:buAutoNum type="alphaUcPeriod" startAt="3"/>
                </a:pP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5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6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.6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5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5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.6</m:t>
                        </m:r>
                      </m:den>
                    </m:f>
                  </m:oMath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1371600" lvl="2" indent="-457200">
                  <a:buFont typeface="+mj-lt"/>
                  <a:buAutoNum type="alphaUcPeriod" startAt="3"/>
                </a:pPr>
                <a:endParaRPr lang="en-US" sz="2400" dirty="0">
                  <a:ea typeface="Cambria Math" panose="02040503050406030204" pitchFamily="18" charset="0"/>
                </a:endParaRPr>
              </a:p>
              <a:p>
                <a:pPr marL="457200" indent="-457200">
                  <a:buFont typeface="+mj-lt"/>
                  <a:buAutoNum type="alphaUcPeriod" startAt="3"/>
                </a:pPr>
                <a:r>
                  <a:rPr lang="en-US" sz="2400" b="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57.6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55.6</m:t>
                        </m:r>
                      </m:den>
                    </m:f>
                  </m:oMath>
                </a14:m>
                <a:endParaRPr lang="en-US" sz="24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2F7C2CF-FFDA-0132-51A2-FFFF86755C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6201" y="3632707"/>
                <a:ext cx="2750502" cy="1521442"/>
              </a:xfrm>
              <a:prstGeom prst="rect">
                <a:avLst/>
              </a:prstGeom>
              <a:blipFill>
                <a:blip r:embed="rId5"/>
                <a:stretch>
                  <a:fillRect l="-3687"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10DA3B7-4894-55C2-497B-EECE8A27183B}"/>
                  </a:ext>
                </a:extLst>
              </p:cNvPr>
              <p:cNvSpPr txBox="1"/>
              <p:nvPr/>
            </p:nvSpPr>
            <p:spPr>
              <a:xfrm>
                <a:off x="6657293" y="3632707"/>
                <a:ext cx="2750502" cy="15214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457200" indent="-457200">
                  <a:buFont typeface="+mj-lt"/>
                  <a:buAutoNum type="alphaUcPeriod" startAt="5"/>
                </a:pP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5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5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.6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5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6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.6</m:t>
                        </m:r>
                      </m:den>
                    </m:f>
                  </m:oMath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1371600" lvl="2" indent="-457200">
                  <a:buFont typeface="+mj-lt"/>
                  <a:buAutoNum type="alphaUcPeriod" startAt="5"/>
                </a:pPr>
                <a:endParaRPr lang="en-US" sz="2400" dirty="0">
                  <a:ea typeface="Cambria Math" panose="02040503050406030204" pitchFamily="18" charset="0"/>
                </a:endParaRPr>
              </a:p>
              <a:p>
                <a:pPr marL="457200" indent="-457200">
                  <a:buFont typeface="+mj-lt"/>
                  <a:buAutoNum type="alphaUcPeriod" startAt="5"/>
                </a:pPr>
                <a:r>
                  <a:rPr lang="en-US" sz="2400" b="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55.6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57.6</m:t>
                        </m:r>
                      </m:den>
                    </m:f>
                  </m:oMath>
                </a14:m>
                <a:endParaRPr lang="en-US" sz="24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10DA3B7-4894-55C2-497B-EECE8A2718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7293" y="3632707"/>
                <a:ext cx="2750502" cy="1521442"/>
              </a:xfrm>
              <a:prstGeom prst="rect">
                <a:avLst/>
              </a:prstGeom>
              <a:blipFill>
                <a:blip r:embed="rId6"/>
                <a:stretch>
                  <a:fillRect l="-3687"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38154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0174606-D235-9B41-850A-AD123C632861}"/>
              </a:ext>
            </a:extLst>
          </p:cNvPr>
          <p:cNvSpPr txBox="1"/>
          <p:nvPr/>
        </p:nvSpPr>
        <p:spPr>
          <a:xfrm>
            <a:off x="0" y="-1224"/>
            <a:ext cx="12124718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Week 13 – non-PV work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D4D0B35-4B83-E84C-ACBC-CF451B248B95}"/>
              </a:ext>
            </a:extLst>
          </p:cNvPr>
          <p:cNvGrpSpPr/>
          <p:nvPr/>
        </p:nvGrpSpPr>
        <p:grpSpPr>
          <a:xfrm>
            <a:off x="3334852" y="2484914"/>
            <a:ext cx="4945224" cy="1217845"/>
            <a:chOff x="3361761" y="543388"/>
            <a:chExt cx="4945224" cy="1217845"/>
          </a:xfrm>
        </p:grpSpPr>
        <p:sp>
          <p:nvSpPr>
            <p:cNvPr id="10" name="Frame 9">
              <a:extLst>
                <a:ext uri="{FF2B5EF4-FFF2-40B4-BE49-F238E27FC236}">
                  <a16:creationId xmlns:a16="http://schemas.microsoft.com/office/drawing/2014/main" id="{00449F3D-4C43-C24E-A5EA-12EFB337720C}"/>
                </a:ext>
              </a:extLst>
            </p:cNvPr>
            <p:cNvSpPr/>
            <p:nvPr/>
          </p:nvSpPr>
          <p:spPr>
            <a:xfrm>
              <a:off x="3361761" y="543388"/>
              <a:ext cx="4945224" cy="1217845"/>
            </a:xfrm>
            <a:prstGeom prst="frame">
              <a:avLst>
                <a:gd name="adj1" fmla="val 3306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70C600D7-678B-F341-9E2C-13EDEC848B39}"/>
                </a:ext>
              </a:extLst>
            </p:cNvPr>
            <p:cNvSpPr/>
            <p:nvPr/>
          </p:nvSpPr>
          <p:spPr>
            <a:xfrm>
              <a:off x="3900109" y="709107"/>
              <a:ext cx="93306" cy="9330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7030A0"/>
                </a:solidFill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04D9673C-0718-7548-8F3A-393AC320A1D9}"/>
                </a:ext>
              </a:extLst>
            </p:cNvPr>
            <p:cNvSpPr/>
            <p:nvPr/>
          </p:nvSpPr>
          <p:spPr>
            <a:xfrm>
              <a:off x="7150271" y="861507"/>
              <a:ext cx="93306" cy="9330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7030A0"/>
                </a:solidFill>
              </a:endParaRP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D7FF008F-6420-2442-844B-CFB49351C419}"/>
                </a:ext>
              </a:extLst>
            </p:cNvPr>
            <p:cNvSpPr/>
            <p:nvPr/>
          </p:nvSpPr>
          <p:spPr>
            <a:xfrm>
              <a:off x="6257851" y="1400769"/>
              <a:ext cx="93306" cy="9330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7030A0"/>
                </a:solidFill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B880E680-53F3-FB44-AB31-E9BFA2559BD1}"/>
                </a:ext>
              </a:extLst>
            </p:cNvPr>
            <p:cNvSpPr/>
            <p:nvPr/>
          </p:nvSpPr>
          <p:spPr>
            <a:xfrm>
              <a:off x="5202775" y="1180692"/>
              <a:ext cx="93306" cy="102637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7030A0"/>
                </a:solidFill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DEB47B50-B75A-F84F-81C7-B69869B9C349}"/>
                </a:ext>
              </a:extLst>
            </p:cNvPr>
            <p:cNvSpPr/>
            <p:nvPr/>
          </p:nvSpPr>
          <p:spPr>
            <a:xfrm>
              <a:off x="4349921" y="1318707"/>
              <a:ext cx="93306" cy="9330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7030A0"/>
                </a:solidFill>
              </a:endParaRP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8433F3BB-C271-0E41-9C56-F4385DD82C23}"/>
                </a:ext>
              </a:extLst>
            </p:cNvPr>
            <p:cNvSpPr/>
            <p:nvPr/>
          </p:nvSpPr>
          <p:spPr>
            <a:xfrm>
              <a:off x="7759871" y="1471107"/>
              <a:ext cx="93306" cy="9330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7030A0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168BF56-9385-F946-8446-FEA71FF9E434}"/>
                </a:ext>
              </a:extLst>
            </p:cNvPr>
            <p:cNvSpPr txBox="1"/>
            <p:nvPr/>
          </p:nvSpPr>
          <p:spPr>
            <a:xfrm>
              <a:off x="4609096" y="798668"/>
              <a:ext cx="235633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State “Y”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DBA41C4E-714D-3F4E-A4E9-41067B92A374}"/>
              </a:ext>
            </a:extLst>
          </p:cNvPr>
          <p:cNvGrpSpPr/>
          <p:nvPr/>
        </p:nvGrpSpPr>
        <p:grpSpPr>
          <a:xfrm>
            <a:off x="3334852" y="605747"/>
            <a:ext cx="4945224" cy="1217845"/>
            <a:chOff x="3361761" y="2222898"/>
            <a:chExt cx="4945224" cy="1217845"/>
          </a:xfrm>
        </p:grpSpPr>
        <p:sp>
          <p:nvSpPr>
            <p:cNvPr id="11" name="Frame 10">
              <a:extLst>
                <a:ext uri="{FF2B5EF4-FFF2-40B4-BE49-F238E27FC236}">
                  <a16:creationId xmlns:a16="http://schemas.microsoft.com/office/drawing/2014/main" id="{14768F63-20E6-A54E-A74A-B8D4938A0C59}"/>
                </a:ext>
              </a:extLst>
            </p:cNvPr>
            <p:cNvSpPr/>
            <p:nvPr/>
          </p:nvSpPr>
          <p:spPr>
            <a:xfrm>
              <a:off x="3361761" y="2222898"/>
              <a:ext cx="4945224" cy="1217845"/>
            </a:xfrm>
            <a:prstGeom prst="frame">
              <a:avLst>
                <a:gd name="adj1" fmla="val 3306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E942454F-E5F0-334A-A8BD-4E4CD77BE88E}"/>
                </a:ext>
              </a:extLst>
            </p:cNvPr>
            <p:cNvSpPr/>
            <p:nvPr/>
          </p:nvSpPr>
          <p:spPr>
            <a:xfrm>
              <a:off x="7521031" y="2448627"/>
              <a:ext cx="93306" cy="9330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7030A0"/>
                </a:solidFill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06DD2079-8174-4742-965A-B9AA5FB7CBD0}"/>
                </a:ext>
              </a:extLst>
            </p:cNvPr>
            <p:cNvSpPr/>
            <p:nvPr/>
          </p:nvSpPr>
          <p:spPr>
            <a:xfrm>
              <a:off x="6173712" y="2880946"/>
              <a:ext cx="93306" cy="9330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7030A0"/>
                </a:solidFill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398392AA-EFB7-CC47-9179-D3D987E40F3B}"/>
                </a:ext>
              </a:extLst>
            </p:cNvPr>
            <p:cNvSpPr/>
            <p:nvPr/>
          </p:nvSpPr>
          <p:spPr>
            <a:xfrm>
              <a:off x="7415416" y="2885121"/>
              <a:ext cx="93306" cy="9330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7030A0"/>
                </a:solidFill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5DC4303A-7F32-0640-A0DC-3A663EC358D2}"/>
                </a:ext>
              </a:extLst>
            </p:cNvPr>
            <p:cNvSpPr/>
            <p:nvPr/>
          </p:nvSpPr>
          <p:spPr>
            <a:xfrm>
              <a:off x="8102720" y="2920212"/>
              <a:ext cx="93306" cy="102637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7030A0"/>
                </a:solidFill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889F7D70-0010-0A42-AF5D-2BF52C05FEA5}"/>
                </a:ext>
              </a:extLst>
            </p:cNvPr>
            <p:cNvSpPr/>
            <p:nvPr/>
          </p:nvSpPr>
          <p:spPr>
            <a:xfrm>
              <a:off x="4119809" y="3058227"/>
              <a:ext cx="93306" cy="9330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7030A0"/>
                </a:solidFill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B134173E-BC77-664A-AB39-EF1A80AE9750}"/>
                </a:ext>
              </a:extLst>
            </p:cNvPr>
            <p:cNvSpPr/>
            <p:nvPr/>
          </p:nvSpPr>
          <p:spPr>
            <a:xfrm>
              <a:off x="7529759" y="3210627"/>
              <a:ext cx="93306" cy="9330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7030A0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D8EC2F2-1B94-4D43-8568-45450284051F}"/>
                </a:ext>
              </a:extLst>
            </p:cNvPr>
            <p:cNvSpPr txBox="1"/>
            <p:nvPr/>
          </p:nvSpPr>
          <p:spPr>
            <a:xfrm>
              <a:off x="4594545" y="2423457"/>
              <a:ext cx="235633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State “X”</a:t>
              </a:r>
            </a:p>
          </p:txBody>
        </p:sp>
      </p:grpSp>
      <p:sp>
        <p:nvSpPr>
          <p:cNvPr id="17" name="Arc 16">
            <a:extLst>
              <a:ext uri="{FF2B5EF4-FFF2-40B4-BE49-F238E27FC236}">
                <a16:creationId xmlns:a16="http://schemas.microsoft.com/office/drawing/2014/main" id="{5D8805F0-49D9-6E4C-B0BB-6D82C83F16BA}"/>
              </a:ext>
            </a:extLst>
          </p:cNvPr>
          <p:cNvSpPr/>
          <p:nvPr/>
        </p:nvSpPr>
        <p:spPr>
          <a:xfrm flipH="1">
            <a:off x="2409078" y="1014386"/>
            <a:ext cx="1231855" cy="2339153"/>
          </a:xfrm>
          <a:prstGeom prst="arc">
            <a:avLst>
              <a:gd name="adj1" fmla="val 16526283"/>
              <a:gd name="adj2" fmla="val 5144983"/>
            </a:avLst>
          </a:prstGeom>
          <a:ln w="635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3FFE46D-8F76-4544-8A94-8996ABB5D6AE}"/>
                  </a:ext>
                </a:extLst>
              </p:cNvPr>
              <p:cNvSpPr txBox="1"/>
              <p:nvPr/>
            </p:nvSpPr>
            <p:spPr>
              <a:xfrm>
                <a:off x="969583" y="1773844"/>
                <a:ext cx="123245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𝒅𝒘</m:t>
                          </m:r>
                        </m:e>
                        <m:sup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3FFE46D-8F76-4544-8A94-8996ABB5D6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9583" y="1773844"/>
                <a:ext cx="1232454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3A2A11B2-BF05-624C-B977-7EF0BE9BB8F9}"/>
                  </a:ext>
                </a:extLst>
              </p:cNvPr>
              <p:cNvSpPr txBox="1"/>
              <p:nvPr/>
            </p:nvSpPr>
            <p:spPr>
              <a:xfrm>
                <a:off x="161365" y="4010578"/>
                <a:ext cx="11963353" cy="19389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Assuming constant T, P, and a reversible process, which statement is </a:t>
                </a:r>
                <a:r>
                  <a:rPr lang="en-US" sz="2400" b="1" dirty="0"/>
                  <a:t>false</a:t>
                </a:r>
                <a:r>
                  <a:rPr lang="en-US" sz="2400" dirty="0"/>
                  <a:t>?</a:t>
                </a:r>
              </a:p>
              <a:p>
                <a:endParaRPr lang="en-US" sz="2400" dirty="0"/>
              </a:p>
              <a:p>
                <a:pPr marL="457200" indent="-457200">
                  <a:buFont typeface="+mj-lt"/>
                  <a:buAutoNum type="alphaUcPeriod"/>
                </a:pP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𝑑𝑤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</a:rPr>
                      <m:t>&lt;0</m:t>
                    </m:r>
                  </m:oMath>
                </a14:m>
                <a:endParaRPr lang="en-US" sz="2400" dirty="0"/>
              </a:p>
              <a:p>
                <a:pPr marL="457200" indent="-457200">
                  <a:buFont typeface="+mj-lt"/>
                  <a:buAutoNum type="alphaUcPeriod"/>
                </a:pPr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𝑑𝑤</m:t>
                        </m:r>
                      </m:e>
                      <m:sup>
                        <m:r>
                          <a:rPr lang="en-US" sz="24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4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US" sz="2400" dirty="0">
                  <a:solidFill>
                    <a:schemeClr val="tx1"/>
                  </a:solidFill>
                </a:endParaRPr>
              </a:p>
              <a:p>
                <a:pPr marL="457200" indent="-457200">
                  <a:buFont typeface="+mj-lt"/>
                  <a:buAutoNum type="alphaUcPeriod"/>
                </a:pPr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𝑑𝑤</m:t>
                        </m:r>
                      </m:e>
                      <m:sup>
                        <m:r>
                          <a:rPr lang="en-US" sz="24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𝑑𝐺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3A2A11B2-BF05-624C-B977-7EF0BE9BB8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365" y="4010578"/>
                <a:ext cx="11963353" cy="1938992"/>
              </a:xfrm>
              <a:prstGeom prst="rect">
                <a:avLst/>
              </a:prstGeom>
              <a:blipFill>
                <a:blip r:embed="rId4"/>
                <a:stretch>
                  <a:fillRect l="-742" t="-1948" b="-64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0FA1BDE7-1EBF-4F24-B9D6-F2754504C55B}"/>
              </a:ext>
            </a:extLst>
          </p:cNvPr>
          <p:cNvGrpSpPr/>
          <p:nvPr/>
        </p:nvGrpSpPr>
        <p:grpSpPr>
          <a:xfrm>
            <a:off x="8642959" y="745492"/>
            <a:ext cx="2502836" cy="2608047"/>
            <a:chOff x="8642959" y="745492"/>
            <a:chExt cx="2502836" cy="2608047"/>
          </a:xfrm>
        </p:grpSpPr>
        <p:sp>
          <p:nvSpPr>
            <p:cNvPr id="6" name="Right Brace 5">
              <a:extLst>
                <a:ext uri="{FF2B5EF4-FFF2-40B4-BE49-F238E27FC236}">
                  <a16:creationId xmlns:a16="http://schemas.microsoft.com/office/drawing/2014/main" id="{F47E794D-CB3C-4D83-AD7D-6DFF1469DCD9}"/>
                </a:ext>
              </a:extLst>
            </p:cNvPr>
            <p:cNvSpPr/>
            <p:nvPr/>
          </p:nvSpPr>
          <p:spPr>
            <a:xfrm>
              <a:off x="8642959" y="745492"/>
              <a:ext cx="425885" cy="2608047"/>
            </a:xfrm>
            <a:prstGeom prst="rightBrac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3E08284-8996-31CE-6121-C1D698FB2616}"/>
                </a:ext>
              </a:extLst>
            </p:cNvPr>
            <p:cNvSpPr txBox="1"/>
            <p:nvPr/>
          </p:nvSpPr>
          <p:spPr>
            <a:xfrm>
              <a:off x="9242855" y="1818682"/>
              <a:ext cx="190294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The System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189151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CCA65C4-946D-70EF-A00F-446ACD4C78CE}"/>
                  </a:ext>
                </a:extLst>
              </p:cNvPr>
              <p:cNvSpPr txBox="1"/>
              <p:nvPr/>
            </p:nvSpPr>
            <p:spPr>
              <a:xfrm>
                <a:off x="0" y="-23751"/>
                <a:ext cx="12192000" cy="461665"/>
              </a:xfrm>
              <a:prstGeom prst="rect">
                <a:avLst/>
              </a:prstGeom>
              <a:solidFill>
                <a:schemeClr val="accent2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Week 14 – Matching thermophoresis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𝑼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𝒔𝒐𝒍</m:t>
                        </m:r>
                      </m:sub>
                    </m:sSub>
                  </m:oMath>
                </a14:m>
                <a:r>
                  <a:rPr lang="en-US" sz="2400" b="1" dirty="0"/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CCA65C4-946D-70EF-A00F-446ACD4C78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-23751"/>
                <a:ext cx="12192000" cy="461665"/>
              </a:xfrm>
              <a:prstGeom prst="rect">
                <a:avLst/>
              </a:prstGeom>
              <a:blipFill>
                <a:blip r:embed="rId2"/>
                <a:stretch>
                  <a:fillRect l="-832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409" name="Group 17408">
            <a:extLst>
              <a:ext uri="{FF2B5EF4-FFF2-40B4-BE49-F238E27FC236}">
                <a16:creationId xmlns:a16="http://schemas.microsoft.com/office/drawing/2014/main" id="{9E1C5A14-93CC-5936-B77F-13B84FBB2DDF}"/>
              </a:ext>
            </a:extLst>
          </p:cNvPr>
          <p:cNvGrpSpPr/>
          <p:nvPr/>
        </p:nvGrpSpPr>
        <p:grpSpPr>
          <a:xfrm>
            <a:off x="529045" y="958855"/>
            <a:ext cx="3480363" cy="2609112"/>
            <a:chOff x="4598125" y="747623"/>
            <a:chExt cx="3480363" cy="2609112"/>
          </a:xfrm>
        </p:grpSpPr>
        <p:pic>
          <p:nvPicPr>
            <p:cNvPr id="17414" name="Picture 6">
              <a:extLst>
                <a:ext uri="{FF2B5EF4-FFF2-40B4-BE49-F238E27FC236}">
                  <a16:creationId xmlns:a16="http://schemas.microsoft.com/office/drawing/2014/main" id="{35D9EEEE-F4BE-183C-C209-71EB5CF5073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229" t="11269"/>
            <a:stretch/>
          </p:blipFill>
          <p:spPr bwMode="auto">
            <a:xfrm>
              <a:off x="4598125" y="747623"/>
              <a:ext cx="3480363" cy="26091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15D9B515-2CF8-F8D7-6E32-4C72D1E87490}"/>
                    </a:ext>
                  </a:extLst>
                </p:cNvPr>
                <p:cNvSpPr txBox="1"/>
                <p:nvPr/>
              </p:nvSpPr>
              <p:spPr>
                <a:xfrm>
                  <a:off x="4598125" y="950112"/>
                  <a:ext cx="1073332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∆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𝑠𝑜𝑙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15D9B515-2CF8-F8D7-6E32-4C72D1E8749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98125" y="950112"/>
                  <a:ext cx="1073332" cy="461665"/>
                </a:xfrm>
                <a:prstGeom prst="rect">
                  <a:avLst/>
                </a:prstGeom>
                <a:blipFill>
                  <a:blip r:embed="rId6"/>
                  <a:stretch>
                    <a:fillRect b="-263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1B53105F-C03E-C353-E5EA-7D2804FE8414}"/>
              </a:ext>
            </a:extLst>
          </p:cNvPr>
          <p:cNvGrpSpPr/>
          <p:nvPr/>
        </p:nvGrpSpPr>
        <p:grpSpPr>
          <a:xfrm>
            <a:off x="8383200" y="1004846"/>
            <a:ext cx="3480363" cy="2601559"/>
            <a:chOff x="8657520" y="750453"/>
            <a:chExt cx="3480363" cy="2601559"/>
          </a:xfrm>
        </p:grpSpPr>
        <p:pic>
          <p:nvPicPr>
            <p:cNvPr id="17410" name="Picture 2">
              <a:extLst>
                <a:ext uri="{FF2B5EF4-FFF2-40B4-BE49-F238E27FC236}">
                  <a16:creationId xmlns:a16="http://schemas.microsoft.com/office/drawing/2014/main" id="{F42FA136-99C7-01F5-8687-F4727137645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278" t="11575"/>
            <a:stretch/>
          </p:blipFill>
          <p:spPr bwMode="auto">
            <a:xfrm>
              <a:off x="8657520" y="750453"/>
              <a:ext cx="3480363" cy="26015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12CB688B-B26D-8967-7636-93A680FBBB9C}"/>
                    </a:ext>
                  </a:extLst>
                </p:cNvPr>
                <p:cNvSpPr txBox="1"/>
                <p:nvPr/>
              </p:nvSpPr>
              <p:spPr>
                <a:xfrm>
                  <a:off x="9146525" y="1014280"/>
                  <a:ext cx="1073332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∆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𝑠𝑜𝑙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12CB688B-B26D-8967-7636-93A680FBBB9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46525" y="1014280"/>
                  <a:ext cx="1073332" cy="461665"/>
                </a:xfrm>
                <a:prstGeom prst="rect">
                  <a:avLst/>
                </a:prstGeom>
                <a:blipFill>
                  <a:blip r:embed="rId8"/>
                  <a:stretch>
                    <a:fillRect b="-263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D88559D-44A8-CCAE-BDC8-3F322919200F}"/>
              </a:ext>
            </a:extLst>
          </p:cNvPr>
          <p:cNvGrpSpPr/>
          <p:nvPr/>
        </p:nvGrpSpPr>
        <p:grpSpPr>
          <a:xfrm>
            <a:off x="4355818" y="966463"/>
            <a:ext cx="3480363" cy="2609580"/>
            <a:chOff x="487399" y="1001173"/>
            <a:chExt cx="3480363" cy="2609580"/>
          </a:xfrm>
        </p:grpSpPr>
        <p:pic>
          <p:nvPicPr>
            <p:cNvPr id="17412" name="Picture 4">
              <a:extLst>
                <a:ext uri="{FF2B5EF4-FFF2-40B4-BE49-F238E27FC236}">
                  <a16:creationId xmlns:a16="http://schemas.microsoft.com/office/drawing/2014/main" id="{6BEB6B7E-B96A-3D60-B237-492667ADE12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437" t="11461"/>
            <a:stretch/>
          </p:blipFill>
          <p:spPr bwMode="auto">
            <a:xfrm>
              <a:off x="487399" y="1001173"/>
              <a:ext cx="3480363" cy="26095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0EB2AA50-CDEC-3057-3AC1-3B1B4141A0CD}"/>
                    </a:ext>
                  </a:extLst>
                </p:cNvPr>
                <p:cNvSpPr txBox="1"/>
                <p:nvPr/>
              </p:nvSpPr>
              <p:spPr>
                <a:xfrm>
                  <a:off x="711988" y="1260214"/>
                  <a:ext cx="1073332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∆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𝑠𝑜𝑙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0EB2AA50-CDEC-3057-3AC1-3B1B4141A0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1988" y="1260214"/>
                  <a:ext cx="1073332" cy="461665"/>
                </a:xfrm>
                <a:prstGeom prst="rect">
                  <a:avLst/>
                </a:prstGeom>
                <a:blipFill>
                  <a:blip r:embed="rId14"/>
                  <a:stretch>
                    <a:fillRect b="-270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24C3BABB-0C05-C3CC-4BE6-AEBBD04181B6}"/>
              </a:ext>
            </a:extLst>
          </p:cNvPr>
          <p:cNvGrpSpPr/>
          <p:nvPr/>
        </p:nvGrpSpPr>
        <p:grpSpPr>
          <a:xfrm>
            <a:off x="867769" y="4586747"/>
            <a:ext cx="10456463" cy="1945219"/>
            <a:chOff x="867769" y="4586747"/>
            <a:chExt cx="10456463" cy="1945219"/>
          </a:xfrm>
        </p:grpSpPr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043D7793-8CF7-21A9-ECD2-7C16FAA8A334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1146379" y="4586747"/>
              <a:ext cx="4354914" cy="667898"/>
            </a:xfrm>
            <a:prstGeom prst="rect">
              <a:avLst/>
            </a:prstGeom>
          </p:spPr>
        </p:pic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9F7C2585-4666-423E-7ABC-5B441DEDB301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6969318" y="5737259"/>
              <a:ext cx="4354914" cy="699999"/>
            </a:xfrm>
            <a:prstGeom prst="rect">
              <a:avLst/>
            </a:prstGeom>
          </p:spPr>
        </p:pic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9C2457DE-F547-2459-8D5B-6BA4DB736492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6969318" y="4589111"/>
              <a:ext cx="4354914" cy="672082"/>
            </a:xfrm>
            <a:prstGeom prst="rect">
              <a:avLst/>
            </a:prstGeom>
          </p:spPr>
        </p:pic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62F71F4D-CB86-5F49-96BA-DD48BE78E9F3}"/>
                </a:ext>
              </a:extLst>
            </p:cNvPr>
            <p:cNvSpPr txBox="1"/>
            <p:nvPr/>
          </p:nvSpPr>
          <p:spPr>
            <a:xfrm>
              <a:off x="867771" y="4704810"/>
              <a:ext cx="1055064" cy="7026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A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FD1C9240-99AE-2C35-22BA-03D63F941871}"/>
                </a:ext>
              </a:extLst>
            </p:cNvPr>
            <p:cNvSpPr txBox="1"/>
            <p:nvPr/>
          </p:nvSpPr>
          <p:spPr>
            <a:xfrm>
              <a:off x="867769" y="5829276"/>
              <a:ext cx="1055064" cy="7026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B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7911204F-F363-BFB6-39C4-C14F8F62F97E}"/>
                </a:ext>
              </a:extLst>
            </p:cNvPr>
            <p:cNvSpPr txBox="1"/>
            <p:nvPr/>
          </p:nvSpPr>
          <p:spPr>
            <a:xfrm>
              <a:off x="6690709" y="4700460"/>
              <a:ext cx="1055064" cy="7026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C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DBF140C2-C497-F7D1-CE27-AD7EFF040578}"/>
                </a:ext>
              </a:extLst>
            </p:cNvPr>
            <p:cNvSpPr txBox="1"/>
            <p:nvPr/>
          </p:nvSpPr>
          <p:spPr>
            <a:xfrm>
              <a:off x="6690709" y="5829276"/>
              <a:ext cx="1055064" cy="7026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D</a:t>
              </a:r>
            </a:p>
          </p:txBody>
        </p:sp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97FA3DAE-7668-9346-28E6-6FCFBBD2EF52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1189921" y="5775586"/>
              <a:ext cx="4311371" cy="620169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5AAABDFE-77CB-7F73-3DE5-E6740C630775}"/>
              </a:ext>
            </a:extLst>
          </p:cNvPr>
          <p:cNvSpPr txBox="1"/>
          <p:nvPr/>
        </p:nvSpPr>
        <p:spPr>
          <a:xfrm>
            <a:off x="1146379" y="2456095"/>
            <a:ext cx="19503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A, B, C, 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6196D3-9829-EAA4-85CA-BFBBBD4BECC3}"/>
              </a:ext>
            </a:extLst>
          </p:cNvPr>
          <p:cNvSpPr txBox="1"/>
          <p:nvPr/>
        </p:nvSpPr>
        <p:spPr>
          <a:xfrm>
            <a:off x="4884072" y="2467040"/>
            <a:ext cx="19503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A, B, C, 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6F0779-8EAD-2967-5A8A-CC7F54FF9939}"/>
              </a:ext>
            </a:extLst>
          </p:cNvPr>
          <p:cNvSpPr txBox="1"/>
          <p:nvPr/>
        </p:nvSpPr>
        <p:spPr>
          <a:xfrm>
            <a:off x="8970384" y="2554379"/>
            <a:ext cx="19503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A, B, C, D</a:t>
            </a:r>
          </a:p>
        </p:txBody>
      </p:sp>
    </p:spTree>
    <p:extLst>
      <p:ext uri="{BB962C8B-B14F-4D97-AF65-F5344CB8AC3E}">
        <p14:creationId xmlns:p14="http://schemas.microsoft.com/office/powerpoint/2010/main" val="183146482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B804FEE-16DB-4921-F74D-A33D5D4358B3}"/>
                  </a:ext>
                </a:extLst>
              </p:cNvPr>
              <p:cNvSpPr txBox="1"/>
              <p:nvPr/>
            </p:nvSpPr>
            <p:spPr>
              <a:xfrm>
                <a:off x="5244659" y="1796308"/>
                <a:ext cx="6706520" cy="31999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At low enough temperature, we can say </a:t>
                </a:r>
              </a:p>
              <a:p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𝑅𝑇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≪ 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𝑔𝑎𝑝</m:t>
                        </m:r>
                      </m:sub>
                    </m:sSub>
                  </m:oMath>
                </a14:m>
                <a:r>
                  <a:rPr lang="en-US" sz="2400" b="0" dirty="0"/>
                  <a:t> (1) </a:t>
                </a:r>
              </a:p>
              <a:p>
                <a:endParaRPr lang="en-US" sz="2400" dirty="0"/>
              </a:p>
              <a:p>
                <a:r>
                  <a:rPr lang="en-US" sz="2400" b="0" dirty="0"/>
                  <a:t>and we’ll be able to make some simplifications. Based on the information at left, does Eq. (1) look valid at room temperature, or not? What’s your reasoning?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B804FEE-16DB-4921-F74D-A33D5D4358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4659" y="1796308"/>
                <a:ext cx="6706520" cy="3199979"/>
              </a:xfrm>
              <a:prstGeom prst="rect">
                <a:avLst/>
              </a:prstGeom>
              <a:blipFill>
                <a:blip r:embed="rId2"/>
                <a:stretch>
                  <a:fillRect l="-1323" t="-1581" b="-31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B61C29A-5C2C-ADAD-DECB-922166B9C4A0}"/>
                  </a:ext>
                </a:extLst>
              </p:cNvPr>
              <p:cNvSpPr txBox="1"/>
              <p:nvPr/>
            </p:nvSpPr>
            <p:spPr>
              <a:xfrm>
                <a:off x="0" y="-23751"/>
                <a:ext cx="12192000" cy="496611"/>
              </a:xfrm>
              <a:prstGeom prst="rect">
                <a:avLst/>
              </a:prstGeom>
              <a:solidFill>
                <a:schemeClr val="accent2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Week 14 –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𝒈𝒂𝒑</m:t>
                        </m:r>
                      </m:sub>
                    </m:sSub>
                  </m:oMath>
                </a14:m>
                <a:r>
                  <a:rPr lang="en-US" sz="2400" b="1" dirty="0"/>
                  <a:t> and temperature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B61C29A-5C2C-ADAD-DECB-922166B9C4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-23751"/>
                <a:ext cx="12192000" cy="496611"/>
              </a:xfrm>
              <a:prstGeom prst="rect">
                <a:avLst/>
              </a:prstGeom>
              <a:blipFill>
                <a:blip r:embed="rId3"/>
                <a:stretch>
                  <a:fillRect l="-832" t="-75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Group 19">
            <a:extLst>
              <a:ext uri="{FF2B5EF4-FFF2-40B4-BE49-F238E27FC236}">
                <a16:creationId xmlns:a16="http://schemas.microsoft.com/office/drawing/2014/main" id="{8D071666-DDDE-81AC-B992-AB65B8F981BB}"/>
              </a:ext>
            </a:extLst>
          </p:cNvPr>
          <p:cNvGrpSpPr/>
          <p:nvPr/>
        </p:nvGrpSpPr>
        <p:grpSpPr>
          <a:xfrm>
            <a:off x="-250257" y="1194975"/>
            <a:ext cx="4603722" cy="4292408"/>
            <a:chOff x="-250257" y="1194975"/>
            <a:chExt cx="4603722" cy="4292408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670644BB-5A4D-06D6-3281-E27D7525B7C5}"/>
                </a:ext>
              </a:extLst>
            </p:cNvPr>
            <p:cNvGrpSpPr/>
            <p:nvPr/>
          </p:nvGrpSpPr>
          <p:grpSpPr>
            <a:xfrm>
              <a:off x="-250257" y="1194975"/>
              <a:ext cx="4603722" cy="3178587"/>
              <a:chOff x="-250257" y="1183545"/>
              <a:chExt cx="4603722" cy="3178587"/>
            </a:xfrm>
          </p:grpSpPr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860F419A-218A-67A8-70BF-EC7CCC310C0E}"/>
                  </a:ext>
                </a:extLst>
              </p:cNvPr>
              <p:cNvGrpSpPr/>
              <p:nvPr/>
            </p:nvGrpSpPr>
            <p:grpSpPr>
              <a:xfrm>
                <a:off x="-250257" y="1183545"/>
                <a:ext cx="4603722" cy="3091275"/>
                <a:chOff x="881313" y="3766725"/>
                <a:chExt cx="4603722" cy="3091275"/>
              </a:xfrm>
            </p:grpSpPr>
            <p:pic>
              <p:nvPicPr>
                <p:cNvPr id="8" name="Picture 2">
                  <a:extLst>
                    <a:ext uri="{FF2B5EF4-FFF2-40B4-BE49-F238E27FC236}">
                      <a16:creationId xmlns:a16="http://schemas.microsoft.com/office/drawing/2014/main" id="{2C714746-A121-6AC4-EBDD-4F1A3D1AB1F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5439" t="23750" r="16703" b="8832"/>
                <a:stretch/>
              </p:blipFill>
              <p:spPr bwMode="auto">
                <a:xfrm>
                  <a:off x="1947830" y="3766725"/>
                  <a:ext cx="3537205" cy="309127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" name="TextBox 8">
                      <a:extLst>
                        <a:ext uri="{FF2B5EF4-FFF2-40B4-BE49-F238E27FC236}">
                          <a16:creationId xmlns:a16="http://schemas.microsoft.com/office/drawing/2014/main" id="{4286E8D9-02AB-674E-AF61-23E4BFD535A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81313" y="4391436"/>
                      <a:ext cx="1897981" cy="496611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𝑔𝑎𝑝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9" name="TextBox 8">
                      <a:extLst>
                        <a:ext uri="{FF2B5EF4-FFF2-40B4-BE49-F238E27FC236}">
                          <a16:creationId xmlns:a16="http://schemas.microsoft.com/office/drawing/2014/main" id="{4286E8D9-02AB-674E-AF61-23E4BFD535A0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81313" y="4391436"/>
                      <a:ext cx="1897981" cy="496611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 b="-75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12" name="Rounded Rectangle 11">
                <a:extLst>
                  <a:ext uri="{FF2B5EF4-FFF2-40B4-BE49-F238E27FC236}">
                    <a16:creationId xmlns:a16="http://schemas.microsoft.com/office/drawing/2014/main" id="{C2CBD06A-CD99-CEA3-7765-57F724F230D4}"/>
                  </a:ext>
                </a:extLst>
              </p:cNvPr>
              <p:cNvSpPr/>
              <p:nvPr/>
            </p:nvSpPr>
            <p:spPr>
              <a:xfrm rot="16469037">
                <a:off x="1947207" y="3083035"/>
                <a:ext cx="282547" cy="2275648"/>
              </a:xfrm>
              <a:prstGeom prst="roundRect">
                <a:avLst/>
              </a:pr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rgbClr val="FF0000"/>
                  </a:gs>
                  <a:gs pos="0">
                    <a:srgbClr val="0070C0">
                      <a:alpha val="58000"/>
                    </a:srgb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DC1D89BE-9404-FCAD-0BB1-4F871FF6A329}"/>
                    </a:ext>
                  </a:extLst>
                </p:cNvPr>
                <p:cNvSpPr txBox="1"/>
                <p:nvPr/>
              </p:nvSpPr>
              <p:spPr>
                <a:xfrm>
                  <a:off x="582876" y="4996287"/>
                  <a:ext cx="3011207" cy="49109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𝑐𝑜𝑙𝑑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a14:m>
                  <a:r>
                    <a:rPr lang="en-US" dirty="0"/>
                    <a:t> </a:t>
                  </a:r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DC1D89BE-9404-FCAD-0BB1-4F871FF6A32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2876" y="4996287"/>
                  <a:ext cx="3011207" cy="491096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37CCBAB1-E38B-4A52-BD35-067DEDDE6A30}"/>
                    </a:ext>
                  </a:extLst>
                </p:cNvPr>
                <p:cNvSpPr txBox="1"/>
                <p:nvPr/>
              </p:nvSpPr>
              <p:spPr>
                <a:xfrm rot="242735">
                  <a:off x="826254" y="4404508"/>
                  <a:ext cx="2434622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h𝑜𝑡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𝑐𝑜𝑙𝑑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37CCBAB1-E38B-4A52-BD35-067DEDDE6A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42735">
                  <a:off x="826254" y="4404508"/>
                  <a:ext cx="2434622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8E50CD86-6238-93DD-22B3-B078FEAFF80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2876" y="5854520"/>
            <a:ext cx="50927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44998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B804FEE-16DB-4921-F74D-A33D5D4358B3}"/>
                  </a:ext>
                </a:extLst>
              </p:cNvPr>
              <p:cNvSpPr txBox="1"/>
              <p:nvPr/>
            </p:nvSpPr>
            <p:spPr>
              <a:xfrm>
                <a:off x="4906360" y="844871"/>
                <a:ext cx="6877970" cy="38829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OK, let’s suppose it’s true that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400" i="1">
                        <a:latin typeface="Cambria Math" panose="02040503050406030204" pitchFamily="18" charset="0"/>
                      </a:rPr>
                      <m:t>𝑅𝑇</m:t>
                    </m:r>
                    <m:r>
                      <a:rPr lang="en-US" sz="2400">
                        <a:latin typeface="Cambria Math" panose="02040503050406030204" pitchFamily="18" charset="0"/>
                      </a:rPr>
                      <m:t>≪ 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𝑔𝑎𝑝</m:t>
                        </m:r>
                      </m:sub>
                    </m:sSub>
                  </m:oMath>
                </a14:m>
                <a:r>
                  <a:rPr lang="en-US" sz="2400" dirty="0"/>
                  <a:t>. Then we can argue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≈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𝑔𝑎𝑝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𝑅𝑇</m:t>
                            </m:r>
                          </m:den>
                        </m:f>
                      </m:sup>
                    </m:sSup>
                  </m:oMath>
                </a14:m>
                <a:r>
                  <a:rPr lang="en-US" sz="2400" dirty="0"/>
                  <a:t>, and therefore </a:t>
                </a:r>
              </a:p>
              <a:p>
                <a:endParaRPr lang="en-US" sz="24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𝑠𝑜𝑙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d>
                        <m:dPr>
                          <m:ctrlPr>
                            <a:rPr lang="en-US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𝑔𝑎𝑝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den>
                          </m:f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𝑑𝑇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dirty="0"/>
                  <a:t>Find an algebraic expression for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𝑑𝑥</m:t>
                        </m:r>
                      </m:num>
                      <m:den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𝑑𝑇</m:t>
                        </m:r>
                      </m:den>
                    </m:f>
                  </m:oMath>
                </a14:m>
                <a:r>
                  <a:rPr lang="en-US" sz="2400" dirty="0"/>
                  <a:t>.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B804FEE-16DB-4921-F74D-A33D5D4358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6360" y="844871"/>
                <a:ext cx="6877970" cy="3882922"/>
              </a:xfrm>
              <a:prstGeom prst="rect">
                <a:avLst/>
              </a:prstGeom>
              <a:blipFill>
                <a:blip r:embed="rId2"/>
                <a:stretch>
                  <a:fillRect l="-1476" r="-1661" b="-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B61C29A-5C2C-ADAD-DECB-922166B9C4A0}"/>
                  </a:ext>
                </a:extLst>
              </p:cNvPr>
              <p:cNvSpPr txBox="1"/>
              <p:nvPr/>
            </p:nvSpPr>
            <p:spPr>
              <a:xfrm>
                <a:off x="0" y="-23751"/>
                <a:ext cx="12192000" cy="461665"/>
              </a:xfrm>
              <a:prstGeom prst="rect">
                <a:avLst/>
              </a:prstGeom>
              <a:solidFill>
                <a:schemeClr val="accent2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Week 14 – Derivation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𝑼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𝒔𝒐𝒍</m:t>
                        </m:r>
                      </m:sub>
                    </m:sSub>
                  </m:oMath>
                </a14:m>
                <a:r>
                  <a:rPr lang="en-US" sz="2400" b="1" dirty="0"/>
                  <a:t> (#1)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B61C29A-5C2C-ADAD-DECB-922166B9C4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-23751"/>
                <a:ext cx="12192000" cy="461665"/>
              </a:xfrm>
              <a:prstGeom prst="rect">
                <a:avLst/>
              </a:prstGeom>
              <a:blipFill>
                <a:blip r:embed="rId3"/>
                <a:stretch>
                  <a:fillRect l="-832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40D1BBF5-FF7C-466E-E6FC-9F6A442AE1A9}"/>
              </a:ext>
            </a:extLst>
          </p:cNvPr>
          <p:cNvGrpSpPr/>
          <p:nvPr/>
        </p:nvGrpSpPr>
        <p:grpSpPr>
          <a:xfrm>
            <a:off x="-250257" y="1194975"/>
            <a:ext cx="4603722" cy="4292408"/>
            <a:chOff x="-250257" y="1194975"/>
            <a:chExt cx="4603722" cy="4292408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DC105B4B-AD4C-036D-AC66-AF0B1A601104}"/>
                </a:ext>
              </a:extLst>
            </p:cNvPr>
            <p:cNvGrpSpPr/>
            <p:nvPr/>
          </p:nvGrpSpPr>
          <p:grpSpPr>
            <a:xfrm>
              <a:off x="-250257" y="1194975"/>
              <a:ext cx="4603722" cy="3178587"/>
              <a:chOff x="-250257" y="1183545"/>
              <a:chExt cx="4603722" cy="3178587"/>
            </a:xfrm>
          </p:grpSpPr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23223D72-875B-2358-8C39-29CF6B45F90B}"/>
                  </a:ext>
                </a:extLst>
              </p:cNvPr>
              <p:cNvGrpSpPr/>
              <p:nvPr/>
            </p:nvGrpSpPr>
            <p:grpSpPr>
              <a:xfrm>
                <a:off x="-250257" y="1183545"/>
                <a:ext cx="4603722" cy="3091275"/>
                <a:chOff x="881313" y="3766725"/>
                <a:chExt cx="4603722" cy="3091275"/>
              </a:xfrm>
            </p:grpSpPr>
            <p:pic>
              <p:nvPicPr>
                <p:cNvPr id="10" name="Picture 2">
                  <a:extLst>
                    <a:ext uri="{FF2B5EF4-FFF2-40B4-BE49-F238E27FC236}">
                      <a16:creationId xmlns:a16="http://schemas.microsoft.com/office/drawing/2014/main" id="{15087BF8-23E5-5313-8B1F-0C2F9BBC240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5439" t="23750" r="16703" b="8832"/>
                <a:stretch/>
              </p:blipFill>
              <p:spPr bwMode="auto">
                <a:xfrm>
                  <a:off x="1947830" y="3766725"/>
                  <a:ext cx="3537205" cy="309127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1" name="TextBox 10">
                      <a:extLst>
                        <a:ext uri="{FF2B5EF4-FFF2-40B4-BE49-F238E27FC236}">
                          <a16:creationId xmlns:a16="http://schemas.microsoft.com/office/drawing/2014/main" id="{5238F401-3026-8EE9-DC15-413428E7F7D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81313" y="4391436"/>
                      <a:ext cx="1897981" cy="496611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𝑔𝑎𝑝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9" name="TextBox 8">
                      <a:extLst>
                        <a:ext uri="{FF2B5EF4-FFF2-40B4-BE49-F238E27FC236}">
                          <a16:creationId xmlns:a16="http://schemas.microsoft.com/office/drawing/2014/main" id="{4286E8D9-02AB-674E-AF61-23E4BFD535A0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81313" y="4391436"/>
                      <a:ext cx="1897981" cy="496611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 b="-75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1C0619FD-6FC4-D5EC-2D64-D07069752AFC}"/>
                  </a:ext>
                </a:extLst>
              </p:cNvPr>
              <p:cNvSpPr/>
              <p:nvPr/>
            </p:nvSpPr>
            <p:spPr>
              <a:xfrm rot="16469037">
                <a:off x="1947207" y="3083035"/>
                <a:ext cx="282547" cy="2275648"/>
              </a:xfrm>
              <a:prstGeom prst="roundRect">
                <a:avLst/>
              </a:pr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rgbClr val="FF0000"/>
                  </a:gs>
                  <a:gs pos="0">
                    <a:srgbClr val="0070C0">
                      <a:alpha val="58000"/>
                    </a:srgb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371AF4AF-F3C0-CFF6-A950-30C5840E7046}"/>
                    </a:ext>
                  </a:extLst>
                </p:cNvPr>
                <p:cNvSpPr txBox="1"/>
                <p:nvPr/>
              </p:nvSpPr>
              <p:spPr>
                <a:xfrm>
                  <a:off x="582876" y="4996287"/>
                  <a:ext cx="3011207" cy="49109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𝑐𝑜𝑙𝑑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a14:m>
                  <a:r>
                    <a:rPr lang="en-US" dirty="0"/>
                    <a:t> </a:t>
                  </a:r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DC1D89BE-9404-FCAD-0BB1-4F871FF6A32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2876" y="4996287"/>
                  <a:ext cx="3011207" cy="491096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19EC2944-49DD-CEA2-80DE-00187FAFCD12}"/>
                    </a:ext>
                  </a:extLst>
                </p:cNvPr>
                <p:cNvSpPr txBox="1"/>
                <p:nvPr/>
              </p:nvSpPr>
              <p:spPr>
                <a:xfrm rot="242735">
                  <a:off x="826254" y="4404508"/>
                  <a:ext cx="2434622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h𝑜𝑡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𝑐𝑜𝑙𝑑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37CCBAB1-E38B-4A52-BD35-067DEDDE6A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42735">
                  <a:off x="826254" y="4404508"/>
                  <a:ext cx="2434622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43062472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B804FEE-16DB-4921-F74D-A33D5D4358B3}"/>
                  </a:ext>
                </a:extLst>
              </p:cNvPr>
              <p:cNvSpPr txBox="1"/>
              <p:nvPr/>
            </p:nvSpPr>
            <p:spPr>
              <a:xfrm>
                <a:off x="4906360" y="844641"/>
                <a:ext cx="6877970" cy="37203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OK, let’s suppose it’s true that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𝑅𝑇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≪ 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𝑔𝑎𝑝</m:t>
                        </m:r>
                      </m:sub>
                    </m:sSub>
                  </m:oMath>
                </a14:m>
                <a:r>
                  <a:rPr lang="en-US" sz="2400" dirty="0"/>
                  <a:t>. Then we can argue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≈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𝑔𝑎𝑝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𝑅𝑇</m:t>
                            </m:r>
                          </m:den>
                        </m:f>
                      </m:sup>
                    </m:sSup>
                  </m:oMath>
                </a14:m>
                <a:r>
                  <a:rPr lang="en-US" sz="2400" dirty="0"/>
                  <a:t>, and therefore </a:t>
                </a:r>
              </a:p>
              <a:p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𝑠𝑜𝑙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func>
                        <m:funcPr>
                          <m:ctrlPr>
                            <a:rPr lang="en-US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sz="24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400" i="0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400" b="0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f>
                                        <m:fPr>
                                          <m:ctrlPr>
                                            <a:rPr lang="en-US" sz="24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b>
                                            <m:sSubPr>
                                              <m:ctrlPr>
                                                <a:rPr lang="en-US" sz="2400" i="1">
                                                  <a:solidFill>
                                                    <a:srgbClr val="00B05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i="1">
                                                  <a:solidFill>
                                                    <a:srgbClr val="00B05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𝐸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i="1">
                                                  <a:solidFill>
                                                    <a:srgbClr val="00B05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𝑔𝑎𝑝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r>
                                            <a:rPr lang="en-US" sz="24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sz="24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𝑅𝑇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fun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sz="2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𝑑𝑇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dirty="0"/>
                  <a:t>A logical next step in simplifying the </a:t>
                </a:r>
                <a:r>
                  <a:rPr lang="en-US" sz="2400" dirty="0">
                    <a:solidFill>
                      <a:srgbClr val="00B050"/>
                    </a:solidFill>
                  </a:rPr>
                  <a:t>green term </a:t>
                </a:r>
                <a:r>
                  <a:rPr lang="en-US" sz="2400" dirty="0"/>
                  <a:t>would be …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B804FEE-16DB-4921-F74D-A33D5D4358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6360" y="844641"/>
                <a:ext cx="6877970" cy="3720314"/>
              </a:xfrm>
              <a:prstGeom prst="rect">
                <a:avLst/>
              </a:prstGeom>
              <a:blipFill>
                <a:blip r:embed="rId2"/>
                <a:stretch>
                  <a:fillRect l="-1476" r="-1661" b="-27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B61C29A-5C2C-ADAD-DECB-922166B9C4A0}"/>
                  </a:ext>
                </a:extLst>
              </p:cNvPr>
              <p:cNvSpPr txBox="1"/>
              <p:nvPr/>
            </p:nvSpPr>
            <p:spPr>
              <a:xfrm>
                <a:off x="0" y="-23751"/>
                <a:ext cx="12192000" cy="461665"/>
              </a:xfrm>
              <a:prstGeom prst="rect">
                <a:avLst/>
              </a:prstGeom>
              <a:solidFill>
                <a:schemeClr val="accent2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Week 14 – Derivation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𝑼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𝒔𝒐𝒍</m:t>
                        </m:r>
                      </m:sub>
                    </m:sSub>
                  </m:oMath>
                </a14:m>
                <a:r>
                  <a:rPr lang="en-US" sz="2400" b="1" dirty="0"/>
                  <a:t> (#2)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B61C29A-5C2C-ADAD-DECB-922166B9C4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-23751"/>
                <a:ext cx="12192000" cy="461665"/>
              </a:xfrm>
              <a:prstGeom prst="rect">
                <a:avLst/>
              </a:prstGeom>
              <a:blipFill>
                <a:blip r:embed="rId3"/>
                <a:stretch>
                  <a:fillRect l="-832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01B0E5B3-EE37-0C47-762D-6D7FA31C5F8A}"/>
              </a:ext>
            </a:extLst>
          </p:cNvPr>
          <p:cNvGrpSpPr/>
          <p:nvPr/>
        </p:nvGrpSpPr>
        <p:grpSpPr>
          <a:xfrm>
            <a:off x="-250257" y="1194975"/>
            <a:ext cx="4603722" cy="4412248"/>
            <a:chOff x="-250257" y="1194975"/>
            <a:chExt cx="4603722" cy="4412248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C019B34B-E667-DA67-235B-18C54B33A672}"/>
                </a:ext>
              </a:extLst>
            </p:cNvPr>
            <p:cNvGrpSpPr/>
            <p:nvPr/>
          </p:nvGrpSpPr>
          <p:grpSpPr>
            <a:xfrm>
              <a:off x="-250257" y="1194975"/>
              <a:ext cx="4603722" cy="3178587"/>
              <a:chOff x="-250257" y="1183545"/>
              <a:chExt cx="4603722" cy="3178587"/>
            </a:xfrm>
          </p:grpSpPr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2D834BAC-B723-6DBE-7C75-051055AC5BCE}"/>
                  </a:ext>
                </a:extLst>
              </p:cNvPr>
              <p:cNvGrpSpPr/>
              <p:nvPr/>
            </p:nvGrpSpPr>
            <p:grpSpPr>
              <a:xfrm>
                <a:off x="-250257" y="1183545"/>
                <a:ext cx="4603722" cy="3091275"/>
                <a:chOff x="881313" y="3766725"/>
                <a:chExt cx="4603722" cy="3091275"/>
              </a:xfrm>
            </p:grpSpPr>
            <p:pic>
              <p:nvPicPr>
                <p:cNvPr id="20" name="Picture 2">
                  <a:extLst>
                    <a:ext uri="{FF2B5EF4-FFF2-40B4-BE49-F238E27FC236}">
                      <a16:creationId xmlns:a16="http://schemas.microsoft.com/office/drawing/2014/main" id="{7E61BFD9-6ADC-78B6-689D-5844247C10F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5439" t="23750" r="16703" b="8832"/>
                <a:stretch/>
              </p:blipFill>
              <p:spPr bwMode="auto">
                <a:xfrm>
                  <a:off x="1947830" y="3766725"/>
                  <a:ext cx="3537205" cy="309127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1" name="TextBox 20">
                      <a:extLst>
                        <a:ext uri="{FF2B5EF4-FFF2-40B4-BE49-F238E27FC236}">
                          <a16:creationId xmlns:a16="http://schemas.microsoft.com/office/drawing/2014/main" id="{AD76B120-F92B-200B-4EB0-B42BF2EB059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81313" y="4391436"/>
                      <a:ext cx="1897981" cy="496611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𝑔𝑎𝑝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21" name="TextBox 20">
                      <a:extLst>
                        <a:ext uri="{FF2B5EF4-FFF2-40B4-BE49-F238E27FC236}">
                          <a16:creationId xmlns:a16="http://schemas.microsoft.com/office/drawing/2014/main" id="{AD76B120-F92B-200B-4EB0-B42BF2EB0593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81313" y="4391436"/>
                      <a:ext cx="1897981" cy="496611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 b="-75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19" name="Rounded Rectangle 18">
                <a:extLst>
                  <a:ext uri="{FF2B5EF4-FFF2-40B4-BE49-F238E27FC236}">
                    <a16:creationId xmlns:a16="http://schemas.microsoft.com/office/drawing/2014/main" id="{53D5FB44-B2DA-8CC1-8C69-822CFA278DE7}"/>
                  </a:ext>
                </a:extLst>
              </p:cNvPr>
              <p:cNvSpPr/>
              <p:nvPr/>
            </p:nvSpPr>
            <p:spPr>
              <a:xfrm rot="16469037">
                <a:off x="1947207" y="3083035"/>
                <a:ext cx="282547" cy="2275648"/>
              </a:xfrm>
              <a:prstGeom prst="roundRect">
                <a:avLst/>
              </a:pr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rgbClr val="FF0000"/>
                  </a:gs>
                  <a:gs pos="0">
                    <a:srgbClr val="0070C0">
                      <a:alpha val="58000"/>
                    </a:srgb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1FB454F9-A644-36A5-2E04-C293D0FB6E67}"/>
                    </a:ext>
                  </a:extLst>
                </p:cNvPr>
                <p:cNvSpPr txBox="1"/>
                <p:nvPr/>
              </p:nvSpPr>
              <p:spPr>
                <a:xfrm>
                  <a:off x="582876" y="4996287"/>
                  <a:ext cx="3011207" cy="61093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𝑐𝑜𝑙𝑑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∆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𝐿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1FB454F9-A644-36A5-2E04-C293D0FB6E6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2876" y="4996287"/>
                  <a:ext cx="3011207" cy="610936"/>
                </a:xfrm>
                <a:prstGeom prst="rect">
                  <a:avLst/>
                </a:prstGeom>
                <a:blipFill>
                  <a:blip r:embed="rId6"/>
                  <a:stretch>
                    <a:fillRect b="-40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FD20227D-B70E-3218-B60B-0785D9FCAF5C}"/>
                    </a:ext>
                  </a:extLst>
                </p:cNvPr>
                <p:cNvSpPr txBox="1"/>
                <p:nvPr/>
              </p:nvSpPr>
              <p:spPr>
                <a:xfrm rot="242735">
                  <a:off x="826254" y="4404508"/>
                  <a:ext cx="2434622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h𝑜𝑡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𝑐𝑜𝑙𝑑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FD20227D-B70E-3218-B60B-0785D9FCAF5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42735">
                  <a:off x="826254" y="4404508"/>
                  <a:ext cx="2434622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96452603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B804FEE-16DB-4921-F74D-A33D5D4358B3}"/>
                  </a:ext>
                </a:extLst>
              </p:cNvPr>
              <p:cNvSpPr txBox="1"/>
              <p:nvPr/>
            </p:nvSpPr>
            <p:spPr>
              <a:xfrm>
                <a:off x="4906360" y="845027"/>
                <a:ext cx="6877970" cy="55278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OK, let’s suppose it’s true that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𝑅𝑇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≪ 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𝑔𝑎𝑝</m:t>
                        </m:r>
                      </m:sub>
                    </m:sSub>
                  </m:oMath>
                </a14:m>
                <a:r>
                  <a:rPr lang="en-US" sz="2400" dirty="0"/>
                  <a:t>. Then we can argue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≈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𝑔𝑎𝑝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𝑅𝑇</m:t>
                            </m:r>
                          </m:den>
                        </m:f>
                      </m:sup>
                    </m:sSup>
                  </m:oMath>
                </a14:m>
                <a:r>
                  <a:rPr lang="en-US" sz="2400" dirty="0"/>
                  <a:t>, and therefore </a:t>
                </a:r>
              </a:p>
              <a:p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𝑠𝑜𝑙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d>
                        <m:dPr>
                          <m:ctrlP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𝑔𝑎𝑝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den>
                          </m:f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sz="2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𝑑𝑇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dirty="0"/>
                  <a:t>A logical next step in simplifying the </a:t>
                </a:r>
                <a:r>
                  <a:rPr lang="en-US" sz="2400" dirty="0">
                    <a:solidFill>
                      <a:srgbClr val="00B050"/>
                    </a:solidFill>
                  </a:rPr>
                  <a:t>green term </a:t>
                </a:r>
                <a:r>
                  <a:rPr lang="en-US" sz="2400" dirty="0"/>
                  <a:t>would be to apply the product rule, which would give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  <m:d>
                      <m:dPr>
                        <m:ctrlP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𝑔𝑎𝑝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den>
                        </m:f>
                      </m:e>
                    </m:d>
                    <m:r>
                      <a:rPr lang="en-US" sz="24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𝑔𝑎𝑝</m:t>
                            </m:r>
                          </m:sub>
                        </m:sSub>
                      </m:num>
                      <m:den>
                        <m: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  <m:r>
                      <a:rPr 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4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sz="24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d>
                          <m:dPr>
                            <m:ctrlPr>
                              <a:rPr lang="en-US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4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24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</m:t>
                                </m:r>
                              </m:den>
                            </m:f>
                          </m:e>
                        </m:d>
                      </m:num>
                      <m:den>
                        <m: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𝑑𝑥</m:t>
                        </m:r>
                      </m:den>
                    </m:f>
                    <m:r>
                      <a:rPr 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4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</m:oMath>
                </a14:m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dirty="0"/>
                  <a:t>where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sz="2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=______</m:t>
                    </m:r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en-US" sz="2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=______</m:t>
                    </m:r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B804FEE-16DB-4921-F74D-A33D5D4358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6360" y="845027"/>
                <a:ext cx="6877970" cy="5527860"/>
              </a:xfrm>
              <a:prstGeom prst="rect">
                <a:avLst/>
              </a:prstGeom>
              <a:blipFill>
                <a:blip r:embed="rId2"/>
                <a:stretch>
                  <a:fillRect l="-1476" r="-1661" b="-16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B61C29A-5C2C-ADAD-DECB-922166B9C4A0}"/>
                  </a:ext>
                </a:extLst>
              </p:cNvPr>
              <p:cNvSpPr txBox="1"/>
              <p:nvPr/>
            </p:nvSpPr>
            <p:spPr>
              <a:xfrm>
                <a:off x="0" y="-23751"/>
                <a:ext cx="12192000" cy="461665"/>
              </a:xfrm>
              <a:prstGeom prst="rect">
                <a:avLst/>
              </a:prstGeom>
              <a:solidFill>
                <a:schemeClr val="accent2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Week 14 – Derivation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𝑼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𝒔𝒐𝒍</m:t>
                        </m:r>
                      </m:sub>
                    </m:sSub>
                  </m:oMath>
                </a14:m>
                <a:r>
                  <a:rPr lang="en-US" sz="2400" b="1" dirty="0"/>
                  <a:t> (#3)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B61C29A-5C2C-ADAD-DECB-922166B9C4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-23751"/>
                <a:ext cx="12192000" cy="461665"/>
              </a:xfrm>
              <a:prstGeom prst="rect">
                <a:avLst/>
              </a:prstGeom>
              <a:blipFill>
                <a:blip r:embed="rId3"/>
                <a:stretch>
                  <a:fillRect l="-832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01B0E5B3-EE37-0C47-762D-6D7FA31C5F8A}"/>
              </a:ext>
            </a:extLst>
          </p:cNvPr>
          <p:cNvGrpSpPr/>
          <p:nvPr/>
        </p:nvGrpSpPr>
        <p:grpSpPr>
          <a:xfrm>
            <a:off x="-250257" y="1194975"/>
            <a:ext cx="4603722" cy="4412248"/>
            <a:chOff x="-250257" y="1194975"/>
            <a:chExt cx="4603722" cy="4412248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C019B34B-E667-DA67-235B-18C54B33A672}"/>
                </a:ext>
              </a:extLst>
            </p:cNvPr>
            <p:cNvGrpSpPr/>
            <p:nvPr/>
          </p:nvGrpSpPr>
          <p:grpSpPr>
            <a:xfrm>
              <a:off x="-250257" y="1194975"/>
              <a:ext cx="4603722" cy="3178587"/>
              <a:chOff x="-250257" y="1183545"/>
              <a:chExt cx="4603722" cy="3178587"/>
            </a:xfrm>
          </p:grpSpPr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2D834BAC-B723-6DBE-7C75-051055AC5BCE}"/>
                  </a:ext>
                </a:extLst>
              </p:cNvPr>
              <p:cNvGrpSpPr/>
              <p:nvPr/>
            </p:nvGrpSpPr>
            <p:grpSpPr>
              <a:xfrm>
                <a:off x="-250257" y="1183545"/>
                <a:ext cx="4603722" cy="3091275"/>
                <a:chOff x="881313" y="3766725"/>
                <a:chExt cx="4603722" cy="3091275"/>
              </a:xfrm>
            </p:grpSpPr>
            <p:pic>
              <p:nvPicPr>
                <p:cNvPr id="20" name="Picture 2">
                  <a:extLst>
                    <a:ext uri="{FF2B5EF4-FFF2-40B4-BE49-F238E27FC236}">
                      <a16:creationId xmlns:a16="http://schemas.microsoft.com/office/drawing/2014/main" id="{7E61BFD9-6ADC-78B6-689D-5844247C10F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5439" t="23750" r="16703" b="8832"/>
                <a:stretch/>
              </p:blipFill>
              <p:spPr bwMode="auto">
                <a:xfrm>
                  <a:off x="1947830" y="3766725"/>
                  <a:ext cx="3537205" cy="309127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1" name="TextBox 20">
                      <a:extLst>
                        <a:ext uri="{FF2B5EF4-FFF2-40B4-BE49-F238E27FC236}">
                          <a16:creationId xmlns:a16="http://schemas.microsoft.com/office/drawing/2014/main" id="{AD76B120-F92B-200B-4EB0-B42BF2EB059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81313" y="4391436"/>
                      <a:ext cx="1897981" cy="496611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𝑔𝑎𝑝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21" name="TextBox 20">
                      <a:extLst>
                        <a:ext uri="{FF2B5EF4-FFF2-40B4-BE49-F238E27FC236}">
                          <a16:creationId xmlns:a16="http://schemas.microsoft.com/office/drawing/2014/main" id="{AD76B120-F92B-200B-4EB0-B42BF2EB0593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81313" y="4391436"/>
                      <a:ext cx="1897981" cy="496611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 b="-75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19" name="Rounded Rectangle 18">
                <a:extLst>
                  <a:ext uri="{FF2B5EF4-FFF2-40B4-BE49-F238E27FC236}">
                    <a16:creationId xmlns:a16="http://schemas.microsoft.com/office/drawing/2014/main" id="{53D5FB44-B2DA-8CC1-8C69-822CFA278DE7}"/>
                  </a:ext>
                </a:extLst>
              </p:cNvPr>
              <p:cNvSpPr/>
              <p:nvPr/>
            </p:nvSpPr>
            <p:spPr>
              <a:xfrm rot="16469037">
                <a:off x="1947207" y="3083035"/>
                <a:ext cx="282547" cy="2275648"/>
              </a:xfrm>
              <a:prstGeom prst="roundRect">
                <a:avLst/>
              </a:pr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rgbClr val="FF0000"/>
                  </a:gs>
                  <a:gs pos="0">
                    <a:srgbClr val="0070C0">
                      <a:alpha val="58000"/>
                    </a:srgb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1FB454F9-A644-36A5-2E04-C293D0FB6E67}"/>
                    </a:ext>
                  </a:extLst>
                </p:cNvPr>
                <p:cNvSpPr txBox="1"/>
                <p:nvPr/>
              </p:nvSpPr>
              <p:spPr>
                <a:xfrm>
                  <a:off x="582876" y="4996287"/>
                  <a:ext cx="3011207" cy="61093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𝑐𝑜𝑙𝑑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∆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𝐿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1FB454F9-A644-36A5-2E04-C293D0FB6E6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2876" y="4996287"/>
                  <a:ext cx="3011207" cy="610936"/>
                </a:xfrm>
                <a:prstGeom prst="rect">
                  <a:avLst/>
                </a:prstGeom>
                <a:blipFill>
                  <a:blip r:embed="rId6"/>
                  <a:stretch>
                    <a:fillRect b="-40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FD20227D-B70E-3218-B60B-0785D9FCAF5C}"/>
                    </a:ext>
                  </a:extLst>
                </p:cNvPr>
                <p:cNvSpPr txBox="1"/>
                <p:nvPr/>
              </p:nvSpPr>
              <p:spPr>
                <a:xfrm rot="242735">
                  <a:off x="826254" y="4404508"/>
                  <a:ext cx="2434622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h𝑜𝑡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𝑐𝑜𝑙𝑑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FD20227D-B70E-3218-B60B-0785D9FCAF5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42735">
                  <a:off x="826254" y="4404508"/>
                  <a:ext cx="2434622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9395677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C4D51AB-942B-FC45-BC1E-A73EAE9C61BD}"/>
                  </a:ext>
                </a:extLst>
              </p:cNvPr>
              <p:cNvSpPr txBox="1"/>
              <p:nvPr/>
            </p:nvSpPr>
            <p:spPr>
              <a:xfrm>
                <a:off x="0" y="4497"/>
                <a:ext cx="12192000" cy="461665"/>
              </a:xfrm>
              <a:prstGeom prst="rect">
                <a:avLst/>
              </a:prstGeom>
              <a:solidFill>
                <a:schemeClr val="accent2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Across weeks –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𝑼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𝑽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b="1" dirty="0"/>
                  <a:t> as a thermodynamic surface (#1)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C4D51AB-942B-FC45-BC1E-A73EAE9C61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497"/>
                <a:ext cx="12192000" cy="461665"/>
              </a:xfrm>
              <a:prstGeom prst="rect">
                <a:avLst/>
              </a:prstGeom>
              <a:blipFill>
                <a:blip r:embed="rId2"/>
                <a:stretch>
                  <a:fillRect l="-832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3D6788E-D07F-FD42-9440-3DEF471C9319}"/>
                  </a:ext>
                </a:extLst>
              </p:cNvPr>
              <p:cNvSpPr txBox="1"/>
              <p:nvPr/>
            </p:nvSpPr>
            <p:spPr>
              <a:xfrm>
                <a:off x="6428410" y="2257847"/>
                <a:ext cx="462534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How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US" sz="2400" dirty="0"/>
                  <a:t> related to what we’re seeing here?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3D6788E-D07F-FD42-9440-3DEF471C93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8410" y="2257847"/>
                <a:ext cx="4625340" cy="830997"/>
              </a:xfrm>
              <a:prstGeom prst="rect">
                <a:avLst/>
              </a:prstGeom>
              <a:blipFill>
                <a:blip r:embed="rId3"/>
                <a:stretch>
                  <a:fillRect l="-2192" t="-4478" b="-134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BB26DC8E-C17B-F63C-9349-AE7756D11F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366" y="1143229"/>
            <a:ext cx="4931226" cy="4164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3121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C4D51AB-942B-FC45-BC1E-A73EAE9C61BD}"/>
                  </a:ext>
                </a:extLst>
              </p:cNvPr>
              <p:cNvSpPr txBox="1"/>
              <p:nvPr/>
            </p:nvSpPr>
            <p:spPr>
              <a:xfrm>
                <a:off x="0" y="4497"/>
                <a:ext cx="12192000" cy="461665"/>
              </a:xfrm>
              <a:prstGeom prst="rect">
                <a:avLst/>
              </a:prstGeom>
              <a:solidFill>
                <a:schemeClr val="accent2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Across weeks –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𝑼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𝑽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b="1" dirty="0"/>
                  <a:t> as a thermodynamic surface (#2)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C4D51AB-942B-FC45-BC1E-A73EAE9C61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497"/>
                <a:ext cx="12192000" cy="461665"/>
              </a:xfrm>
              <a:prstGeom prst="rect">
                <a:avLst/>
              </a:prstGeom>
              <a:blipFill>
                <a:blip r:embed="rId2"/>
                <a:stretch>
                  <a:fillRect l="-832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3D6788E-D07F-FD42-9440-3DEF471C9319}"/>
                  </a:ext>
                </a:extLst>
              </p:cNvPr>
              <p:cNvSpPr txBox="1"/>
              <p:nvPr/>
            </p:nvSpPr>
            <p:spPr>
              <a:xfrm>
                <a:off x="6428410" y="2257847"/>
                <a:ext cx="462534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What’s the sign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US" sz="2400" dirty="0"/>
                  <a:t>? (most pronounced at low volumes)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3D6788E-D07F-FD42-9440-3DEF471C93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8410" y="2257847"/>
                <a:ext cx="4625340" cy="830997"/>
              </a:xfrm>
              <a:prstGeom prst="rect">
                <a:avLst/>
              </a:prstGeom>
              <a:blipFill>
                <a:blip r:embed="rId3"/>
                <a:stretch>
                  <a:fillRect l="-2192" t="-4478" b="-134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BB26DC8E-C17B-F63C-9349-AE7756D11F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366" y="1143229"/>
            <a:ext cx="4931226" cy="4164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5623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C4D51AB-942B-FC45-BC1E-A73EAE9C61BD}"/>
                  </a:ext>
                </a:extLst>
              </p:cNvPr>
              <p:cNvSpPr txBox="1"/>
              <p:nvPr/>
            </p:nvSpPr>
            <p:spPr>
              <a:xfrm>
                <a:off x="0" y="4497"/>
                <a:ext cx="12192000" cy="461665"/>
              </a:xfrm>
              <a:prstGeom prst="rect">
                <a:avLst/>
              </a:prstGeom>
              <a:solidFill>
                <a:schemeClr val="accent2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Across weeks –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𝑼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𝑽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b="1" dirty="0"/>
                  <a:t> as a thermodynamic surface (#3)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C4D51AB-942B-FC45-BC1E-A73EAE9C61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497"/>
                <a:ext cx="12192000" cy="461665"/>
              </a:xfrm>
              <a:prstGeom prst="rect">
                <a:avLst/>
              </a:prstGeom>
              <a:blipFill>
                <a:blip r:embed="rId2"/>
                <a:stretch>
                  <a:fillRect l="-832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85F52C9-E124-662D-DEB4-612C9D16A631}"/>
                  </a:ext>
                </a:extLst>
              </p:cNvPr>
              <p:cNvSpPr txBox="1"/>
              <p:nvPr/>
            </p:nvSpPr>
            <p:spPr>
              <a:xfrm>
                <a:off x="6484620" y="1272247"/>
                <a:ext cx="4625340" cy="50903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The slope of the contours shown here would be best described as </a:t>
                </a:r>
              </a:p>
              <a:p>
                <a:pPr marL="457200" indent="-457200">
                  <a:buFont typeface="+mj-lt"/>
                  <a:buAutoNum type="arabicPeriod"/>
                </a:pPr>
                <a:endParaRPr lang="en-US" sz="2400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/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𝑈</m:t>
                                </m:r>
                              </m:num>
                              <m:den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</m:t>
                                </m:r>
                              </m:den>
                            </m:f>
                          </m:e>
                        </m:d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sz="2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𝑈</m:t>
                                </m:r>
                              </m:num>
                              <m:den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𝑉</m:t>
                                </m:r>
                              </m:den>
                            </m:f>
                          </m:e>
                        </m:d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sub>
                    </m:sSub>
                  </m:oMath>
                </a14:m>
                <a:endParaRPr lang="en-US" sz="2400" dirty="0"/>
              </a:p>
              <a:p>
                <a:pPr marL="457200" indent="-457200">
                  <a:buFont typeface="+mj-lt"/>
                  <a:buAutoNum type="arabicPeriod"/>
                </a:pPr>
                <a:endParaRPr lang="en-US" sz="2400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</m:t>
                                </m:r>
                              </m:num>
                              <m:den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𝑉</m:t>
                                </m:r>
                              </m:den>
                            </m:f>
                          </m:e>
                        </m:d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sub>
                    </m:sSub>
                    <m: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𝑉</m:t>
                                </m:r>
                              </m:num>
                              <m:den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</m:t>
                                </m:r>
                              </m:den>
                            </m:f>
                          </m:e>
                        </m:d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sub>
                    </m:sSub>
                  </m:oMath>
                </a14:m>
                <a:endParaRPr lang="en-US" sz="2400" dirty="0"/>
              </a:p>
              <a:p>
                <a:pPr marL="457200" indent="-457200">
                  <a:buFont typeface="+mj-lt"/>
                  <a:buAutoNum type="arabicPeriod"/>
                </a:pPr>
                <a:endParaRPr lang="en-US" sz="2400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</m:t>
                                </m:r>
                              </m:num>
                              <m:den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𝑉</m:t>
                                </m:r>
                              </m:den>
                            </m:f>
                          </m:e>
                        </m:d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sub>
                    </m:sSub>
                    <m: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𝑈</m:t>
                                </m:r>
                              </m:num>
                              <m:den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𝑉</m:t>
                                </m:r>
                              </m:den>
                            </m:f>
                          </m:e>
                        </m:d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endParaRPr lang="en-US" sz="2400" dirty="0"/>
              </a:p>
              <a:p>
                <a:pPr marL="457200" indent="-457200">
                  <a:buFont typeface="+mj-lt"/>
                  <a:buAutoNum type="arabicPeriod"/>
                </a:pPr>
                <a:endParaRPr lang="en-US" sz="2400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𝑈</m:t>
                                </m:r>
                              </m:num>
                              <m:den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</m:t>
                                </m:r>
                              </m:den>
                            </m:f>
                          </m:e>
                        </m:d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sub>
                    </m:sSub>
                    <m: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𝑈</m:t>
                                </m:r>
                              </m:num>
                              <m:den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𝑉</m:t>
                                </m:r>
                              </m:den>
                            </m:f>
                          </m:e>
                        </m:d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85F52C9-E124-662D-DEB4-612C9D16A6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4620" y="1272247"/>
                <a:ext cx="4625340" cy="5090304"/>
              </a:xfrm>
              <a:prstGeom prst="rect">
                <a:avLst/>
              </a:prstGeom>
              <a:blipFill>
                <a:blip r:embed="rId3"/>
                <a:stretch>
                  <a:fillRect l="-1913" t="-9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C58F2A6C-65C9-2A5F-1F9B-65DA6B56F4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366" y="1143229"/>
            <a:ext cx="4931226" cy="4164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9766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2E2AEBCC-9153-B24B-8E3A-E07B75C86BBF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Across Weeks – </a:t>
            </a:r>
            <a:r>
              <a:rPr lang="en-US" sz="2400" b="1" dirty="0" err="1"/>
              <a:t>Thermo</a:t>
            </a:r>
            <a:r>
              <a:rPr lang="en-US" sz="2400" b="1" dirty="0"/>
              <a:t> matching (#1)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FAADA7-2A5B-644C-825C-5E984319FF6B}"/>
              </a:ext>
            </a:extLst>
          </p:cNvPr>
          <p:cNvSpPr txBox="1"/>
          <p:nvPr/>
        </p:nvSpPr>
        <p:spPr>
          <a:xfrm>
            <a:off x="533401" y="1707624"/>
            <a:ext cx="3836671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Matching</a:t>
            </a:r>
            <a:r>
              <a:rPr lang="en-US" sz="2400" dirty="0"/>
              <a:t>:</a:t>
            </a:r>
          </a:p>
          <a:p>
            <a:pPr marL="457200" indent="-457200">
              <a:buFont typeface="+mj-lt"/>
              <a:buAutoNum type="alphaUcPeriod"/>
            </a:pPr>
            <a:r>
              <a:rPr lang="en-US" sz="2400" b="1" dirty="0"/>
              <a:t>1</a:t>
            </a:r>
            <a:r>
              <a:rPr lang="en-US" sz="2400" b="1" baseline="30000" dirty="0"/>
              <a:t>st</a:t>
            </a:r>
            <a:r>
              <a:rPr lang="en-US" sz="2400" b="1" dirty="0"/>
              <a:t> Law</a:t>
            </a:r>
          </a:p>
          <a:p>
            <a:pPr marL="457200" indent="-457200">
              <a:buFont typeface="+mj-lt"/>
              <a:buAutoNum type="alphaUcPeriod"/>
            </a:pPr>
            <a:r>
              <a:rPr lang="en-US" sz="2400" dirty="0"/>
              <a:t>2</a:t>
            </a:r>
            <a:r>
              <a:rPr lang="en-US" sz="2400" baseline="30000" dirty="0"/>
              <a:t>nd</a:t>
            </a:r>
            <a:r>
              <a:rPr lang="en-US" sz="2400" dirty="0"/>
              <a:t> Law</a:t>
            </a:r>
          </a:p>
          <a:p>
            <a:pPr marL="457200" indent="-457200">
              <a:buFont typeface="+mj-lt"/>
              <a:buAutoNum type="alphaUcPeriod"/>
            </a:pPr>
            <a:r>
              <a:rPr lang="en-US" sz="2400" dirty="0"/>
              <a:t>The Thermodynamic Definition of Entropy</a:t>
            </a:r>
          </a:p>
          <a:p>
            <a:pPr marL="457200" indent="-457200">
              <a:buFont typeface="+mj-lt"/>
              <a:buAutoNum type="alphaUcPeriod"/>
            </a:pPr>
            <a:r>
              <a:rPr lang="en-US" sz="2400" dirty="0"/>
              <a:t>A Maxwell relation</a:t>
            </a:r>
          </a:p>
          <a:p>
            <a:pPr marL="457200" indent="-457200">
              <a:buFont typeface="+mj-lt"/>
              <a:buAutoNum type="alphaUcPeriod"/>
            </a:pPr>
            <a:r>
              <a:rPr lang="en-US" sz="2400" dirty="0"/>
              <a:t>Non-PV work</a:t>
            </a:r>
          </a:p>
          <a:p>
            <a:pPr marL="457200" indent="-457200">
              <a:buFont typeface="+mj-lt"/>
              <a:buAutoNum type="alphaUcPeriod"/>
            </a:pPr>
            <a:r>
              <a:rPr lang="en-US" sz="2400" dirty="0"/>
              <a:t>PV work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CED8610-8F88-32FE-990F-4EC2765DE032}"/>
                  </a:ext>
                </a:extLst>
              </p:cNvPr>
              <p:cNvSpPr txBox="1"/>
              <p:nvPr/>
            </p:nvSpPr>
            <p:spPr>
              <a:xfrm>
                <a:off x="5234940" y="1536174"/>
                <a:ext cx="6423659" cy="35963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𝑛𝑅𝑇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𝑐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𝑑𝑐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400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𝑒𝑥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𝑑𝑉</m:t>
                    </m:r>
                  </m:oMath>
                </a14:m>
                <a:endParaRPr lang="en-US" sz="2400" b="0" dirty="0">
                  <a:solidFill>
                    <a:schemeClr val="tx1"/>
                  </a:solidFill>
                </a:endParaRP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b="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𝑑𝑈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𝑑𝑞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𝑑𝑤</m:t>
                    </m:r>
                  </m:oMath>
                </a14:m>
                <a:endParaRPr lang="en-US" sz="2400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𝑑𝑈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𝑇𝑑𝑆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𝑃𝑑𝑉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400" i="1" dirty="0">
                  <a:latin typeface="Cambria Math" panose="02040503050406030204" pitchFamily="18" charset="0"/>
                </a:endParaRP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b="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𝑑𝑆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sSub>
                      <m:sSubPr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𝑒𝑥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𝑑𝑉</m:t>
                    </m:r>
                  </m:oMath>
                </a14:m>
                <a:endParaRPr lang="en-US" sz="2400" dirty="0">
                  <a:solidFill>
                    <a:schemeClr val="tx1"/>
                  </a:solidFill>
                </a:endParaRP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𝑑𝑆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𝑟𝑒𝑣</m:t>
                            </m:r>
                          </m:sub>
                        </m:sSub>
                      </m:num>
                      <m:den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den>
                    </m:f>
                  </m:oMath>
                </a14:m>
                <a:endParaRPr lang="en-US" sz="2400" dirty="0">
                  <a:solidFill>
                    <a:schemeClr val="tx1"/>
                  </a:solidFill>
                </a:endParaRP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&lt;0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for spontaneous processes</a:t>
                </a:r>
                <a:endParaRPr lang="en-US" sz="2400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𝑆</m:t>
                                </m:r>
                              </m:num>
                              <m:den>
                                <m:r>
                                  <a:rPr lang="en-US" sz="2400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𝑉</m:t>
                                </m:r>
                              </m:den>
                            </m:f>
                          </m:e>
                        </m:d>
                      </m:e>
                      <m:sub>
                        <m:r>
                          <a:rPr lang="en-US" sz="24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𝑃</m:t>
                                </m:r>
                              </m:num>
                              <m:den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</m:t>
                                </m:r>
                              </m:den>
                            </m:f>
                          </m:e>
                        </m:d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sub>
                    </m:sSub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CED8610-8F88-32FE-990F-4EC2765DE0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4940" y="1536174"/>
                <a:ext cx="6423659" cy="3596369"/>
              </a:xfrm>
              <a:prstGeom prst="rect">
                <a:avLst/>
              </a:prstGeom>
              <a:blipFill>
                <a:blip r:embed="rId3"/>
                <a:stretch>
                  <a:fillRect l="-1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457128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DFAADA7-2A5B-644C-825C-5E984319FF6B}"/>
              </a:ext>
            </a:extLst>
          </p:cNvPr>
          <p:cNvSpPr txBox="1"/>
          <p:nvPr/>
        </p:nvSpPr>
        <p:spPr>
          <a:xfrm>
            <a:off x="533401" y="1707624"/>
            <a:ext cx="3836671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Matching</a:t>
            </a:r>
            <a:r>
              <a:rPr lang="en-US" sz="2400" dirty="0"/>
              <a:t>:</a:t>
            </a:r>
          </a:p>
          <a:p>
            <a:pPr marL="457200" indent="-457200">
              <a:buFont typeface="+mj-lt"/>
              <a:buAutoNum type="alphaUcPeriod"/>
            </a:pPr>
            <a:r>
              <a:rPr lang="en-US" sz="2400" dirty="0"/>
              <a:t>1</a:t>
            </a:r>
            <a:r>
              <a:rPr lang="en-US" sz="2400" baseline="30000" dirty="0"/>
              <a:t>st</a:t>
            </a:r>
            <a:r>
              <a:rPr lang="en-US" sz="2400" dirty="0"/>
              <a:t> Law</a:t>
            </a:r>
          </a:p>
          <a:p>
            <a:pPr marL="457200" indent="-457200">
              <a:buFont typeface="+mj-lt"/>
              <a:buAutoNum type="alphaUcPeriod"/>
            </a:pPr>
            <a:r>
              <a:rPr lang="en-US" sz="2400" b="1" dirty="0"/>
              <a:t>2</a:t>
            </a:r>
            <a:r>
              <a:rPr lang="en-US" sz="2400" b="1" baseline="30000" dirty="0"/>
              <a:t>nd</a:t>
            </a:r>
            <a:r>
              <a:rPr lang="en-US" sz="2400" b="1" dirty="0"/>
              <a:t> Law</a:t>
            </a:r>
          </a:p>
          <a:p>
            <a:pPr marL="457200" indent="-457200">
              <a:buFont typeface="+mj-lt"/>
              <a:buAutoNum type="alphaUcPeriod"/>
            </a:pPr>
            <a:r>
              <a:rPr lang="en-US" sz="2400" dirty="0"/>
              <a:t>The Thermodynamic Definition of Entropy</a:t>
            </a:r>
          </a:p>
          <a:p>
            <a:pPr marL="457200" indent="-457200">
              <a:buFont typeface="+mj-lt"/>
              <a:buAutoNum type="alphaUcPeriod"/>
            </a:pPr>
            <a:r>
              <a:rPr lang="en-US" sz="2400" dirty="0"/>
              <a:t>A Maxwell relation</a:t>
            </a:r>
          </a:p>
          <a:p>
            <a:pPr marL="457200" indent="-457200">
              <a:buFont typeface="+mj-lt"/>
              <a:buAutoNum type="alphaUcPeriod"/>
            </a:pPr>
            <a:r>
              <a:rPr lang="en-US" sz="2400" dirty="0"/>
              <a:t>Non-PV work</a:t>
            </a:r>
          </a:p>
          <a:p>
            <a:pPr marL="457200" indent="-457200">
              <a:buFont typeface="+mj-lt"/>
              <a:buAutoNum type="alphaUcPeriod"/>
            </a:pPr>
            <a:r>
              <a:rPr lang="en-US" sz="2400" dirty="0"/>
              <a:t>PV work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CED8610-8F88-32FE-990F-4EC2765DE032}"/>
                  </a:ext>
                </a:extLst>
              </p:cNvPr>
              <p:cNvSpPr txBox="1"/>
              <p:nvPr/>
            </p:nvSpPr>
            <p:spPr>
              <a:xfrm>
                <a:off x="5234940" y="1536174"/>
                <a:ext cx="6423659" cy="35963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𝑛𝑅𝑇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𝑐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𝑑𝑐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400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𝑒𝑥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𝑑𝑉</m:t>
                    </m:r>
                  </m:oMath>
                </a14:m>
                <a:endParaRPr lang="en-US" sz="2400" b="0" dirty="0">
                  <a:solidFill>
                    <a:schemeClr val="tx1"/>
                  </a:solidFill>
                </a:endParaRP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b="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𝑑𝑈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𝑑𝑞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𝑑𝑤</m:t>
                    </m:r>
                  </m:oMath>
                </a14:m>
                <a:endParaRPr lang="en-US" sz="2400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𝑑𝑈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𝑇𝑑𝑆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𝑃𝑑𝑉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400" i="1" dirty="0">
                  <a:latin typeface="Cambria Math" panose="02040503050406030204" pitchFamily="18" charset="0"/>
                </a:endParaRP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b="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𝑑𝑆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sSub>
                      <m:sSubPr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𝑒𝑥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𝑑𝑉</m:t>
                    </m:r>
                  </m:oMath>
                </a14:m>
                <a:endParaRPr lang="en-US" sz="2400" dirty="0">
                  <a:solidFill>
                    <a:schemeClr val="tx1"/>
                  </a:solidFill>
                </a:endParaRP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𝑑𝑆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𝑟𝑒𝑣</m:t>
                            </m:r>
                          </m:sub>
                        </m:sSub>
                      </m:num>
                      <m:den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den>
                    </m:f>
                  </m:oMath>
                </a14:m>
                <a:endParaRPr lang="en-US" sz="2400" dirty="0">
                  <a:solidFill>
                    <a:schemeClr val="tx1"/>
                  </a:solidFill>
                </a:endParaRP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&lt;0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for spontaneous processes</a:t>
                </a:r>
                <a:endParaRPr lang="en-US" sz="2400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𝑆</m:t>
                                </m:r>
                              </m:num>
                              <m:den>
                                <m:r>
                                  <a:rPr lang="en-US" sz="2400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𝑉</m:t>
                                </m:r>
                              </m:den>
                            </m:f>
                          </m:e>
                        </m:d>
                      </m:e>
                      <m:sub>
                        <m:r>
                          <a:rPr lang="en-US" sz="24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𝑃</m:t>
                                </m:r>
                              </m:num>
                              <m:den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</m:t>
                                </m:r>
                              </m:den>
                            </m:f>
                          </m:e>
                        </m:d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sub>
                    </m:sSub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CED8610-8F88-32FE-990F-4EC2765DE0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4940" y="1536174"/>
                <a:ext cx="6423659" cy="3596369"/>
              </a:xfrm>
              <a:prstGeom prst="rect">
                <a:avLst/>
              </a:prstGeom>
              <a:blipFill>
                <a:blip r:embed="rId3"/>
                <a:stretch>
                  <a:fillRect l="-1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E1257B65-EC33-A1C2-2910-3CDF25F2B1A6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Across Weeks – </a:t>
            </a:r>
            <a:r>
              <a:rPr lang="en-US" sz="2400" b="1" dirty="0" err="1"/>
              <a:t>Thermo</a:t>
            </a:r>
            <a:r>
              <a:rPr lang="en-US" sz="2400" b="1" dirty="0"/>
              <a:t> matching (#2)</a:t>
            </a:r>
          </a:p>
        </p:txBody>
      </p:sp>
    </p:spTree>
    <p:extLst>
      <p:ext uri="{BB962C8B-B14F-4D97-AF65-F5344CB8AC3E}">
        <p14:creationId xmlns:p14="http://schemas.microsoft.com/office/powerpoint/2010/main" val="27289930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DFAADA7-2A5B-644C-825C-5E984319FF6B}"/>
              </a:ext>
            </a:extLst>
          </p:cNvPr>
          <p:cNvSpPr txBox="1"/>
          <p:nvPr/>
        </p:nvSpPr>
        <p:spPr>
          <a:xfrm>
            <a:off x="533401" y="1707624"/>
            <a:ext cx="3836671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Matching</a:t>
            </a:r>
            <a:r>
              <a:rPr lang="en-US" sz="2400" dirty="0"/>
              <a:t>:</a:t>
            </a:r>
          </a:p>
          <a:p>
            <a:pPr marL="457200" indent="-457200">
              <a:buFont typeface="+mj-lt"/>
              <a:buAutoNum type="alphaUcPeriod"/>
            </a:pPr>
            <a:r>
              <a:rPr lang="en-US" sz="2400" dirty="0"/>
              <a:t>1</a:t>
            </a:r>
            <a:r>
              <a:rPr lang="en-US" sz="2400" baseline="30000" dirty="0"/>
              <a:t>st</a:t>
            </a:r>
            <a:r>
              <a:rPr lang="en-US" sz="2400" dirty="0"/>
              <a:t> Law</a:t>
            </a:r>
          </a:p>
          <a:p>
            <a:pPr marL="457200" indent="-457200">
              <a:buFont typeface="+mj-lt"/>
              <a:buAutoNum type="alphaUcPeriod"/>
            </a:pPr>
            <a:r>
              <a:rPr lang="en-US" sz="2400" dirty="0"/>
              <a:t>2</a:t>
            </a:r>
            <a:r>
              <a:rPr lang="en-US" sz="2400" baseline="30000" dirty="0"/>
              <a:t>nd</a:t>
            </a:r>
            <a:r>
              <a:rPr lang="en-US" sz="2400" dirty="0"/>
              <a:t> Law</a:t>
            </a:r>
          </a:p>
          <a:p>
            <a:pPr marL="457200" indent="-457200">
              <a:buFont typeface="+mj-lt"/>
              <a:buAutoNum type="alphaUcPeriod"/>
            </a:pPr>
            <a:r>
              <a:rPr lang="en-US" sz="2400" b="1" dirty="0"/>
              <a:t>The Thermodynamic Definition of Entropy</a:t>
            </a:r>
          </a:p>
          <a:p>
            <a:pPr marL="457200" indent="-457200">
              <a:buFont typeface="+mj-lt"/>
              <a:buAutoNum type="alphaUcPeriod"/>
            </a:pPr>
            <a:r>
              <a:rPr lang="en-US" sz="2400" dirty="0"/>
              <a:t>A Maxwell relation</a:t>
            </a:r>
          </a:p>
          <a:p>
            <a:pPr marL="457200" indent="-457200">
              <a:buFont typeface="+mj-lt"/>
              <a:buAutoNum type="alphaUcPeriod"/>
            </a:pPr>
            <a:r>
              <a:rPr lang="en-US" sz="2400" dirty="0"/>
              <a:t>Non-PV work</a:t>
            </a:r>
          </a:p>
          <a:p>
            <a:pPr marL="457200" indent="-457200">
              <a:buFont typeface="+mj-lt"/>
              <a:buAutoNum type="alphaUcPeriod"/>
            </a:pPr>
            <a:r>
              <a:rPr lang="en-US" sz="2400" dirty="0"/>
              <a:t>PV work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CED8610-8F88-32FE-990F-4EC2765DE032}"/>
                  </a:ext>
                </a:extLst>
              </p:cNvPr>
              <p:cNvSpPr txBox="1"/>
              <p:nvPr/>
            </p:nvSpPr>
            <p:spPr>
              <a:xfrm>
                <a:off x="5234940" y="1536174"/>
                <a:ext cx="6423659" cy="35963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𝑛𝑅𝑇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𝑐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𝑑𝑐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400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𝑒𝑥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𝑑𝑉</m:t>
                    </m:r>
                  </m:oMath>
                </a14:m>
                <a:endParaRPr lang="en-US" sz="2400" b="0" dirty="0">
                  <a:solidFill>
                    <a:schemeClr val="tx1"/>
                  </a:solidFill>
                </a:endParaRP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b="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𝑑𝑈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𝑑𝑞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𝑑𝑤</m:t>
                    </m:r>
                  </m:oMath>
                </a14:m>
                <a:endParaRPr lang="en-US" sz="2400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𝑑𝑈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𝑇𝑑𝑆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𝑃𝑑𝑉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400" i="1" dirty="0">
                  <a:latin typeface="Cambria Math" panose="02040503050406030204" pitchFamily="18" charset="0"/>
                </a:endParaRP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b="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𝑑𝑆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sSub>
                      <m:sSubPr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𝑒𝑥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𝑑𝑉</m:t>
                    </m:r>
                  </m:oMath>
                </a14:m>
                <a:endParaRPr lang="en-US" sz="2400" dirty="0">
                  <a:solidFill>
                    <a:schemeClr val="tx1"/>
                  </a:solidFill>
                </a:endParaRP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𝑑𝑆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𝑟𝑒𝑣</m:t>
                            </m:r>
                          </m:sub>
                        </m:sSub>
                      </m:num>
                      <m:den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den>
                    </m:f>
                  </m:oMath>
                </a14:m>
                <a:endParaRPr lang="en-US" sz="2400" dirty="0">
                  <a:solidFill>
                    <a:schemeClr val="tx1"/>
                  </a:solidFill>
                </a:endParaRP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&lt;0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for spontaneous processes</a:t>
                </a:r>
                <a:endParaRPr lang="en-US" sz="2400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𝑆</m:t>
                                </m:r>
                              </m:num>
                              <m:den>
                                <m:r>
                                  <a:rPr lang="en-US" sz="2400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𝑉</m:t>
                                </m:r>
                              </m:den>
                            </m:f>
                          </m:e>
                        </m:d>
                      </m:e>
                      <m:sub>
                        <m:r>
                          <a:rPr lang="en-US" sz="24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𝑃</m:t>
                                </m:r>
                              </m:num>
                              <m:den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</m:t>
                                </m:r>
                              </m:den>
                            </m:f>
                          </m:e>
                        </m:d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sub>
                    </m:sSub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CED8610-8F88-32FE-990F-4EC2765DE0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4940" y="1536174"/>
                <a:ext cx="6423659" cy="3596369"/>
              </a:xfrm>
              <a:prstGeom prst="rect">
                <a:avLst/>
              </a:prstGeom>
              <a:blipFill>
                <a:blip r:embed="rId3"/>
                <a:stretch>
                  <a:fillRect l="-1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E337FBCE-25EF-F52B-C0DA-11E296C916CA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Across Weeks – </a:t>
            </a:r>
            <a:r>
              <a:rPr lang="en-US" sz="2400" b="1" dirty="0" err="1"/>
              <a:t>Thermo</a:t>
            </a:r>
            <a:r>
              <a:rPr lang="en-US" sz="2400" b="1" dirty="0"/>
              <a:t> matching (#3)</a:t>
            </a:r>
          </a:p>
        </p:txBody>
      </p:sp>
    </p:spTree>
    <p:extLst>
      <p:ext uri="{BB962C8B-B14F-4D97-AF65-F5344CB8AC3E}">
        <p14:creationId xmlns:p14="http://schemas.microsoft.com/office/powerpoint/2010/main" val="2862209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6332</TotalTime>
  <Words>1893</Words>
  <Application>Microsoft Macintosh PowerPoint</Application>
  <PresentationFormat>Widescreen</PresentationFormat>
  <Paragraphs>381</Paragraphs>
  <Slides>39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4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Week 6 – Compressing an ideal gas (#1)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Steven</dc:creator>
  <cp:lastModifiedBy>Steven</cp:lastModifiedBy>
  <cp:revision>205</cp:revision>
  <dcterms:created xsi:type="dcterms:W3CDTF">2021-09-27T08:57:52Z</dcterms:created>
  <dcterms:modified xsi:type="dcterms:W3CDTF">2023-12-15T19:52:09Z</dcterms:modified>
</cp:coreProperties>
</file>